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5" r:id="rId1"/>
  </p:sldMasterIdLst>
  <p:notesMasterIdLst>
    <p:notesMasterId r:id="rId176"/>
  </p:notesMasterIdLst>
  <p:handoutMasterIdLst>
    <p:handoutMasterId r:id="rId177"/>
  </p:handoutMasterIdLst>
  <p:sldIdLst>
    <p:sldId id="257" r:id="rId2"/>
    <p:sldId id="602" r:id="rId3"/>
    <p:sldId id="386" r:id="rId4"/>
    <p:sldId id="436" r:id="rId5"/>
    <p:sldId id="472" r:id="rId6"/>
    <p:sldId id="545" r:id="rId7"/>
    <p:sldId id="546" r:id="rId8"/>
    <p:sldId id="503" r:id="rId9"/>
    <p:sldId id="561" r:id="rId10"/>
    <p:sldId id="502" r:id="rId11"/>
    <p:sldId id="435" r:id="rId12"/>
    <p:sldId id="387" r:id="rId13"/>
    <p:sldId id="388" r:id="rId14"/>
    <p:sldId id="390" r:id="rId15"/>
    <p:sldId id="439" r:id="rId16"/>
    <p:sldId id="391" r:id="rId17"/>
    <p:sldId id="514" r:id="rId18"/>
    <p:sldId id="515" r:id="rId19"/>
    <p:sldId id="392" r:id="rId20"/>
    <p:sldId id="544" r:id="rId21"/>
    <p:sldId id="447" r:id="rId22"/>
    <p:sldId id="400" r:id="rId23"/>
    <p:sldId id="450" r:id="rId24"/>
    <p:sldId id="451" r:id="rId25"/>
    <p:sldId id="453" r:id="rId26"/>
    <p:sldId id="454" r:id="rId27"/>
    <p:sldId id="455" r:id="rId28"/>
    <p:sldId id="456" r:id="rId29"/>
    <p:sldId id="547" r:id="rId30"/>
    <p:sldId id="548" r:id="rId31"/>
    <p:sldId id="603" r:id="rId32"/>
    <p:sldId id="519" r:id="rId33"/>
    <p:sldId id="458" r:id="rId34"/>
    <p:sldId id="477" r:id="rId35"/>
    <p:sldId id="459" r:id="rId36"/>
    <p:sldId id="409" r:id="rId37"/>
    <p:sldId id="410" r:id="rId38"/>
    <p:sldId id="549" r:id="rId39"/>
    <p:sldId id="550" r:id="rId40"/>
    <p:sldId id="617" r:id="rId41"/>
    <p:sldId id="520" r:id="rId42"/>
    <p:sldId id="613" r:id="rId43"/>
    <p:sldId id="552" r:id="rId44"/>
    <p:sldId id="553" r:id="rId45"/>
    <p:sldId id="554" r:id="rId46"/>
    <p:sldId id="551" r:id="rId47"/>
    <p:sldId id="560" r:id="rId48"/>
    <p:sldId id="610" r:id="rId49"/>
    <p:sldId id="606" r:id="rId50"/>
    <p:sldId id="607" r:id="rId51"/>
    <p:sldId id="608" r:id="rId52"/>
    <p:sldId id="611" r:id="rId53"/>
    <p:sldId id="572" r:id="rId54"/>
    <p:sldId id="556" r:id="rId55"/>
    <p:sldId id="443" r:id="rId56"/>
    <p:sldId id="558" r:id="rId57"/>
    <p:sldId id="562" r:id="rId58"/>
    <p:sldId id="445" r:id="rId59"/>
    <p:sldId id="563" r:id="rId60"/>
    <p:sldId id="484" r:id="rId61"/>
    <p:sldId id="564" r:id="rId62"/>
    <p:sldId id="485" r:id="rId63"/>
    <p:sldId id="614" r:id="rId64"/>
    <p:sldId id="521" r:id="rId65"/>
    <p:sldId id="489" r:id="rId66"/>
    <p:sldId id="473" r:id="rId67"/>
    <p:sldId id="461" r:id="rId68"/>
    <p:sldId id="460" r:id="rId69"/>
    <p:sldId id="522" r:id="rId70"/>
    <p:sldId id="537" r:id="rId71"/>
    <p:sldId id="566" r:id="rId72"/>
    <p:sldId id="538" r:id="rId73"/>
    <p:sldId id="567" r:id="rId74"/>
    <p:sldId id="568" r:id="rId75"/>
    <p:sldId id="569" r:id="rId76"/>
    <p:sldId id="570" r:id="rId77"/>
    <p:sldId id="540" r:id="rId78"/>
    <p:sldId id="579" r:id="rId79"/>
    <p:sldId id="542" r:id="rId80"/>
    <p:sldId id="541" r:id="rId81"/>
    <p:sldId id="527" r:id="rId82"/>
    <p:sldId id="576" r:id="rId83"/>
    <p:sldId id="577" r:id="rId84"/>
    <p:sldId id="578" r:id="rId85"/>
    <p:sldId id="575" r:id="rId86"/>
    <p:sldId id="580" r:id="rId87"/>
    <p:sldId id="581" r:id="rId88"/>
    <p:sldId id="582" r:id="rId89"/>
    <p:sldId id="583" r:id="rId90"/>
    <p:sldId id="584" r:id="rId91"/>
    <p:sldId id="586" r:id="rId92"/>
    <p:sldId id="525" r:id="rId93"/>
    <p:sldId id="587" r:id="rId94"/>
    <p:sldId id="588" r:id="rId95"/>
    <p:sldId id="589" r:id="rId96"/>
    <p:sldId id="590" r:id="rId97"/>
    <p:sldId id="591" r:id="rId98"/>
    <p:sldId id="592" r:id="rId99"/>
    <p:sldId id="593" r:id="rId100"/>
    <p:sldId id="594" r:id="rId101"/>
    <p:sldId id="595" r:id="rId102"/>
    <p:sldId id="585" r:id="rId103"/>
    <p:sldId id="604" r:id="rId104"/>
    <p:sldId id="598" r:id="rId105"/>
    <p:sldId id="599" r:id="rId106"/>
    <p:sldId id="600" r:id="rId107"/>
    <p:sldId id="384" r:id="rId108"/>
    <p:sldId id="385" r:id="rId109"/>
    <p:sldId id="619" r:id="rId110"/>
    <p:sldId id="620" r:id="rId111"/>
    <p:sldId id="621" r:id="rId112"/>
    <p:sldId id="389" r:id="rId113"/>
    <p:sldId id="622" r:id="rId114"/>
    <p:sldId id="623" r:id="rId115"/>
    <p:sldId id="624" r:id="rId116"/>
    <p:sldId id="393" r:id="rId117"/>
    <p:sldId id="394" r:id="rId118"/>
    <p:sldId id="395" r:id="rId119"/>
    <p:sldId id="396" r:id="rId120"/>
    <p:sldId id="397" r:id="rId121"/>
    <p:sldId id="398" r:id="rId122"/>
    <p:sldId id="399" r:id="rId123"/>
    <p:sldId id="625" r:id="rId124"/>
    <p:sldId id="401" r:id="rId125"/>
    <p:sldId id="402" r:id="rId126"/>
    <p:sldId id="403" r:id="rId127"/>
    <p:sldId id="404" r:id="rId128"/>
    <p:sldId id="405" r:id="rId129"/>
    <p:sldId id="406" r:id="rId130"/>
    <p:sldId id="407" r:id="rId131"/>
    <p:sldId id="408" r:id="rId132"/>
    <p:sldId id="626" r:id="rId133"/>
    <p:sldId id="627" r:id="rId134"/>
    <p:sldId id="411" r:id="rId135"/>
    <p:sldId id="412" r:id="rId136"/>
    <p:sldId id="413" r:id="rId137"/>
    <p:sldId id="414" r:id="rId138"/>
    <p:sldId id="415" r:id="rId139"/>
    <p:sldId id="416" r:id="rId140"/>
    <p:sldId id="417" r:id="rId141"/>
    <p:sldId id="418" r:id="rId142"/>
    <p:sldId id="419" r:id="rId143"/>
    <p:sldId id="420" r:id="rId144"/>
    <p:sldId id="421" r:id="rId145"/>
    <p:sldId id="422" r:id="rId146"/>
    <p:sldId id="423" r:id="rId147"/>
    <p:sldId id="424" r:id="rId148"/>
    <p:sldId id="425" r:id="rId149"/>
    <p:sldId id="426" r:id="rId150"/>
    <p:sldId id="427" r:id="rId151"/>
    <p:sldId id="428" r:id="rId152"/>
    <p:sldId id="429" r:id="rId153"/>
    <p:sldId id="430" r:id="rId154"/>
    <p:sldId id="431" r:id="rId155"/>
    <p:sldId id="432" r:id="rId156"/>
    <p:sldId id="433" r:id="rId157"/>
    <p:sldId id="434" r:id="rId158"/>
    <p:sldId id="628" r:id="rId159"/>
    <p:sldId id="629" r:id="rId160"/>
    <p:sldId id="437" r:id="rId161"/>
    <p:sldId id="438" r:id="rId162"/>
    <p:sldId id="630" r:id="rId163"/>
    <p:sldId id="440" r:id="rId164"/>
    <p:sldId id="441" r:id="rId165"/>
    <p:sldId id="442" r:id="rId166"/>
    <p:sldId id="631" r:id="rId167"/>
    <p:sldId id="632" r:id="rId168"/>
    <p:sldId id="452" r:id="rId169"/>
    <p:sldId id="633" r:id="rId170"/>
    <p:sldId id="634" r:id="rId171"/>
    <p:sldId id="635" r:id="rId172"/>
    <p:sldId id="462" r:id="rId173"/>
    <p:sldId id="463" r:id="rId174"/>
    <p:sldId id="615" r:id="rId175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20D3"/>
    <a:srgbClr val="FFCC66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1" autoAdjust="0"/>
    <p:restoredTop sz="86939" autoAdjust="0"/>
  </p:normalViewPr>
  <p:slideViewPr>
    <p:cSldViewPr>
      <p:cViewPr varScale="1">
        <p:scale>
          <a:sx n="141" d="100"/>
          <a:sy n="141" d="100"/>
        </p:scale>
        <p:origin x="127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handoutMaster" Target="handoutMasters/handoutMaster1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7C57EF8F-8361-448B-B33D-B27F754A85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DD545CD-AACE-464A-8873-AFDA579DE3B8}" type="slidenum">
              <a:rPr lang="nl-NL" altLang="it-IT">
                <a:latin typeface="Arial" panose="020B0604020202020204" pitchFamily="34" charset="0"/>
              </a:rPr>
              <a:pPr/>
              <a:t>1</a:t>
            </a:fld>
            <a:endParaRPr lang="nl-NL" altLang="it-IT">
              <a:latin typeface="Arial" panose="020B0604020202020204" pitchFamily="34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7461A36A-26A4-442B-A193-C48F58FB7F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03263"/>
            <a:ext cx="6046788" cy="3402012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393DB840-CA14-4E5B-BB44-138D926D3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340225"/>
            <a:ext cx="5026025" cy="4116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047" tIns="38524" rIns="77047" bIns="38524"/>
          <a:lstStyle/>
          <a:p>
            <a:pPr eaLnBrk="1" hangingPunct="1"/>
            <a:endParaRPr lang="en-US" altLang="it-IT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this lecture we'll do a worked example of naïve bayes sentiment analysis, and also introduce the binary multinominal naïve bayes algorithm.</a:t>
            </a:r>
          </a:p>
        </p:txBody>
      </p:sp>
    </p:spTree>
    <p:extLst>
      <p:ext uri="{BB962C8B-B14F-4D97-AF65-F5344CB8AC3E}">
        <p14:creationId xmlns:p14="http://schemas.microsoft.com/office/powerpoint/2010/main" val="280491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53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53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5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63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539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534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305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7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384C32A9-5A2D-B045-843B-D06D034130F2}" type="slidenum">
              <a:rPr lang="en-US" sz="1200"/>
              <a:pPr eaLnBrk="1" hangingPunct="1"/>
              <a:t>72</a:t>
            </a:fld>
            <a:endParaRPr lang="en-US" sz="120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CE933F43-4F06-6E4C-A88E-635F26D155D2}" type="slidenum">
              <a:rPr lang="en-US" sz="1200"/>
              <a:pPr eaLnBrk="1" hangingPunct="1"/>
              <a:t>77</a:t>
            </a:fld>
            <a:endParaRPr lang="en-US" sz="120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096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2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995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325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916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1325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93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014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101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58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102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627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r>
              <a:rPr lang="en-US">
                <a:ea typeface="ＭＳ Ｐゴシック" charset="0"/>
              </a:rPr>
              <a:t>Cf. our discussion of how Westlaw Boolean queries didn</a:t>
            </a:r>
            <a:r>
              <a:rPr lang="ja-JP" altLang="en-US">
                <a:ea typeface="ＭＳ Ｐゴシック" charset="0"/>
              </a:rPr>
              <a:t>’</a:t>
            </a:r>
            <a:r>
              <a:rPr lang="en-US">
                <a:ea typeface="ＭＳ Ｐゴシック" charset="0"/>
              </a:rPr>
              <a:t>t actually outperform free text querying</a:t>
            </a:r>
          </a:p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9B45AE43-DAD5-5549-85DE-D513DBD71903}" type="slidenum">
              <a:rPr lang="en-US" sz="1200"/>
              <a:pPr eaLnBrk="1" hangingPunct="1"/>
              <a:t>109</a:t>
            </a:fld>
            <a:endParaRPr 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Underline</a:t>
            </a:r>
            <a:r>
              <a:rPr lang="en-US" baseline="0" dirty="0"/>
              <a:t> count vector and circle a vector!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758CC-F7CA-5D4C-9288-CB423C2C9326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50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0 → 0, 1 → 1, 2 → 1.3, 10 → 2, 1000 → 4,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758CC-F7CA-5D4C-9288-CB423C2C9326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94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E6D798-0D31-0647-AB71-9E94307BC9C4}" type="slidenum">
              <a:rPr lang="en-US"/>
              <a:pPr/>
              <a:t>14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981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6 4 3 2 1 0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182702D6-CC1F-A64F-B9A5-EB201DA0251D}" type="slidenum">
              <a:rPr lang="en-US" sz="1200"/>
              <a:pPr eaLnBrk="1" hangingPunct="1"/>
              <a:t>133</a:t>
            </a:fld>
            <a:endParaRPr lang="en-US"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Why do you get these numbers?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Suggests df is better.</a:t>
            </a:r>
          </a:p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05957016-9118-814F-82FB-321282CA8DEF}" type="slidenum">
              <a:rPr lang="en-US" sz="1200"/>
              <a:pPr eaLnBrk="1" hangingPunct="1"/>
              <a:t>136</a:t>
            </a:fld>
            <a:endParaRPr lang="en-US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See Law of Cosines (Cosine Rule) wikipedia page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711E3A2A-4E64-BA4C-9424-F0CCC20B2367}" type="slidenum">
              <a:rPr lang="en-US" sz="1200"/>
              <a:pPr eaLnBrk="1" hangingPunct="1"/>
              <a:t>152</a:t>
            </a:fld>
            <a:endParaRPr lang="en-US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n default is just term frequency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ltc is best known form of weighting</a:t>
            </a: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B5FA4E0D-04C5-9F40-AD93-7EED497EE0A0}" type="slidenum">
              <a:rPr lang="en-US" sz="1200"/>
              <a:pPr eaLnBrk="1" hangingPunct="1"/>
              <a:t>159</a:t>
            </a:fld>
            <a:endParaRPr lang="en-US"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n default is just term frequency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ltc is best known form of weighting</a:t>
            </a: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B5FA4E0D-04C5-9F40-AD93-7EED497EE0A0}" type="slidenum">
              <a:rPr lang="en-US" sz="1200"/>
              <a:pPr eaLnBrk="1" hangingPunct="1"/>
              <a:t>160</a:t>
            </a:fld>
            <a:endParaRPr lang="en-US"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Leaving off idf weighting on documents is good for both efficiency and system effectiveness reasons.</a:t>
            </a: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99F0FBE3-5EB0-FF44-85C3-4B5C9B39BE3A}" type="slidenum">
              <a:rPr lang="en-US" sz="1200"/>
              <a:pPr eaLnBrk="1" hangingPunct="1"/>
              <a:t>161</a:t>
            </a:fld>
            <a:endParaRPr lang="en-US" sz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Needs to be after the idea of separately weighting query and document terms.</a:t>
            </a: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472170B6-7133-8340-BA7D-540FED543EA4}" type="slidenum">
              <a:rPr lang="en-US" sz="1200"/>
              <a:pPr eaLnBrk="1" hangingPunct="1"/>
              <a:t>163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41FE78-3ECD-CD47-AF85-D701825482C7}" type="slidenum">
              <a:rPr lang="en-US"/>
              <a:pPr/>
              <a:t>16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5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9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this lecture we define the Naive Bayes classifier, a basic text classifier that will allow us to introduce many of the fundamental issues in text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541417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We've now seen the basic principles of naïve bayes classification!  </a:t>
            </a:r>
          </a:p>
        </p:txBody>
      </p:sp>
    </p:spTree>
    <p:extLst>
      <p:ext uri="{BB962C8B-B14F-4D97-AF65-F5344CB8AC3E}">
        <p14:creationId xmlns:p14="http://schemas.microsoft.com/office/powerpoint/2010/main" val="3398952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86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‹N›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2549264" y="2474314"/>
            <a:ext cx="51435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499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6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25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09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90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7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4" y="1485900"/>
            <a:ext cx="2302875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4" y="1943101"/>
            <a:ext cx="4281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77165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8667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4" y="1485900"/>
            <a:ext cx="2302875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4" y="1943101"/>
            <a:ext cx="4281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77165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5319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4" y="1485900"/>
            <a:ext cx="2302875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4" y="1943101"/>
            <a:ext cx="4281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77165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505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6803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200150"/>
            <a:ext cx="7543801" cy="3429000"/>
          </a:xfrm>
        </p:spPr>
        <p:txBody>
          <a:bodyPr/>
          <a:lstStyle>
            <a:lvl1pPr marL="7938" indent="-7938">
              <a:buNone/>
              <a:tabLst/>
              <a:defRPr sz="2800" baseline="0"/>
            </a:lvl1pPr>
            <a:lvl2pPr marL="404813" indent="-254000">
              <a:tabLst/>
              <a:defRPr sz="2400" baseline="0"/>
            </a:lvl2pPr>
            <a:lvl3pPr marL="515938" indent="-228600">
              <a:tabLst/>
              <a:defRPr sz="2000" baseline="0"/>
            </a:lvl3pPr>
            <a:lvl4pPr marL="690563" indent="-265113">
              <a:tabLst/>
              <a:defRPr sz="1600" baseline="0"/>
            </a:lvl4pPr>
            <a:lvl5pPr marL="801688" indent="-239713">
              <a:tabLst/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029201"/>
            <a:ext cx="3617103" cy="89483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525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80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4" y="1485900"/>
            <a:ext cx="2302875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4" y="1943101"/>
            <a:ext cx="4281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77165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3465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4" y="1485900"/>
            <a:ext cx="2302875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4" y="1943101"/>
            <a:ext cx="4281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77165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9848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4" y="1485900"/>
            <a:ext cx="2302875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4" y="1943101"/>
            <a:ext cx="4281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77165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1652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4" y="1485900"/>
            <a:ext cx="2302875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4" y="1943101"/>
            <a:ext cx="4281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77165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49455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4" y="1485900"/>
            <a:ext cx="2302875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4" y="1943101"/>
            <a:ext cx="4281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77165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84099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4" y="1485900"/>
            <a:ext cx="2302875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4" y="1943101"/>
            <a:ext cx="4281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77165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2223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4" y="1485900"/>
            <a:ext cx="2302875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4" y="1943101"/>
            <a:ext cx="4281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77165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3455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4" y="1485900"/>
            <a:ext cx="2302875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4" y="1943101"/>
            <a:ext cx="4281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77165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3165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4" y="1485900"/>
            <a:ext cx="2302875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4" y="1943101"/>
            <a:ext cx="4281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77165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76094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4" y="1485900"/>
            <a:ext cx="2302875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4" y="1943101"/>
            <a:ext cx="4281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77165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2100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2556759" y="2481809"/>
            <a:ext cx="51435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2472584" y="2548889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61665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4" y="1485900"/>
            <a:ext cx="2302875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4" y="1943101"/>
            <a:ext cx="4281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77165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85855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4" y="1485900"/>
            <a:ext cx="2302875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4" y="1943101"/>
            <a:ext cx="4281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77165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67170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Slide">
    <p:bg>
      <p:bgPr>
        <a:solidFill>
          <a:srgbClr val="23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4264" y="1485900"/>
            <a:ext cx="2302875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00">
                <a:solidFill>
                  <a:srgbClr val="FBFCFF"/>
                </a:solidFill>
                <a:latin typeface="Calibri" charset="0"/>
                <a:ea typeface="Arial Unicode MS" charset="0"/>
              </a:rPr>
              <a:t>Introduction to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rgbClr val="139CB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264" y="1943101"/>
            <a:ext cx="4281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solidFill>
                  <a:srgbClr val="139CB7"/>
                </a:solidFill>
                <a:latin typeface="Calibri" charset="0"/>
                <a:ea typeface="Arial Unicode MS" charset="0"/>
              </a:rPr>
              <a:t>Information Retrieval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771650"/>
          </a:xfrm>
        </p:spPr>
        <p:txBody>
          <a:bodyPr/>
          <a:lstStyle>
            <a:lvl1pPr marL="0" indent="0" algn="ctr">
              <a:buNone/>
              <a:defRPr>
                <a:solidFill>
                  <a:srgbClr val="43708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37085"/>
                </a:solidFill>
              </a:defRPr>
            </a:lvl1pPr>
          </a:lstStyle>
          <a:p>
            <a:fld id="{35FB3C54-3D1D-C348-A420-03894B8BD6A6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9642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3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8/20/25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12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8/20/25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8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6041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8/20/25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8" y="548640"/>
            <a:ext cx="5009393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4844840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8/20/25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0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6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8/20/25</a:t>
            </a:fld>
            <a:r>
              <a:rPr lang="en-US" err="1"/>
              <a:t>sss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6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675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35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4844840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8/20/25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0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4844840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94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02" r:id="rId15"/>
    <p:sldLayoutId id="214748370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53.w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29.bin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w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w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6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8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1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2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mpqa.cs.pitt.edu/lexicons/subj_lexicon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jh.harvard.edu/~inquirer/homecat.htm" TargetMode="External"/><Relationship Id="rId2" Type="http://schemas.openxmlformats.org/officeDocument/2006/relationships/hyperlink" Target="http://www.wjh.harvard.edu/~inquir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jh.harvard.edu/~inquirer/inquirerbasic.xls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95ECE64-F2A7-4B42-9294-67E7C0311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128" y="4092351"/>
            <a:ext cx="3348038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800" dirty="0">
                <a:latin typeface="Tahoma" panose="020B0604030504040204" pitchFamily="34" charset="0"/>
              </a:rPr>
              <a:t>Computer Science Department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800" dirty="0">
                <a:latin typeface="Tahoma" panose="020B0604030504040204" pitchFamily="34" charset="0"/>
              </a:rPr>
              <a:t>University of Verona - Italy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34E587E-09E1-4E74-AE2B-B98A4906150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93216" y="843558"/>
            <a:ext cx="7772400" cy="2088232"/>
          </a:xfrm>
          <a:effectLst>
            <a:outerShdw blurRad="63500" dist="81320" dir="2319588" algn="ctr" rotWithShape="0">
              <a:schemeClr val="bg2">
                <a:alpha val="74997"/>
              </a:schemeClr>
            </a:outerShdw>
          </a:effectLst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>
                <a:ea typeface="+mj-ea"/>
                <a:cs typeface="+mj-cs"/>
              </a:rPr>
              <a:t>NATURAL LANGUAGE PROCESSING</a:t>
            </a:r>
            <a:br>
              <a:rPr lang="en-US" sz="3600" b="1" dirty="0">
                <a:ea typeface="+mj-ea"/>
                <a:cs typeface="+mj-cs"/>
              </a:rPr>
            </a:br>
            <a:r>
              <a:rPr lang="en-US" sz="2700" dirty="0">
                <a:ea typeface="+mj-ea"/>
                <a:cs typeface="+mj-cs"/>
              </a:rPr>
              <a:t>MATTEO CRISTANI</a:t>
            </a:r>
            <a:endParaRPr lang="en-US" sz="3600" dirty="0">
              <a:ea typeface="+mj-ea"/>
              <a:cs typeface="+mj-cs"/>
            </a:endParaRPr>
          </a:p>
        </p:txBody>
      </p:sp>
      <p:pic>
        <p:nvPicPr>
          <p:cNvPr id="28677" name="Immagine 25" descr="univr-color.gif">
            <a:extLst>
              <a:ext uri="{FF2B5EF4-FFF2-40B4-BE49-F238E27FC236}">
                <a16:creationId xmlns:a16="http://schemas.microsoft.com/office/drawing/2014/main" id="{0F2A3EAB-47C4-4463-9952-A31D235A5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141" y="3805014"/>
            <a:ext cx="10985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CasellaDiTesto 1">
            <a:extLst>
              <a:ext uri="{FF2B5EF4-FFF2-40B4-BE49-F238E27FC236}">
                <a16:creationId xmlns:a16="http://schemas.microsoft.com/office/drawing/2014/main" id="{7FE76117-C115-45E9-82F7-562E82BF0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4213" y="2008188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it-IT" sz="180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839200" cy="3886200"/>
          </a:xfrm>
        </p:spPr>
        <p:txBody>
          <a:bodyPr/>
          <a:lstStyle/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Emotion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brief organically synchronized … evaluation of a major event 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angry, sad, joyful, fearful, ashamed, proud, elated</a:t>
            </a:r>
            <a:endParaRPr lang="en-US" sz="1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Mood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diffuse non-caused low-intensity long-duration change in subjective feeling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cheerful, gloomy, irritable, listless, depressed, buoyant</a:t>
            </a:r>
            <a:endParaRPr lang="en-US" sz="1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Interpersonal stances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affective stance toward another person in a specific interaction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friendly, flirtatious, distant, cold, warm, supportive, contemptuous</a:t>
            </a:r>
          </a:p>
          <a:p>
            <a:r>
              <a:rPr lang="en-US" sz="1800" b="1"/>
              <a:t>Attitudes: enduring, affectively colored beliefs, dispositions towards objects or persons</a:t>
            </a:r>
          </a:p>
          <a:p>
            <a:pPr lvl="1"/>
            <a:r>
              <a:rPr lang="en-US" sz="1800" b="1" i="1"/>
              <a:t> </a:t>
            </a:r>
            <a:r>
              <a:rPr lang="en-US" sz="1800" i="1"/>
              <a:t>liking, loving, hating, valuing, desiring</a:t>
            </a:r>
          </a:p>
          <a:p>
            <a:r>
              <a:rPr lang="en-US" sz="1800" b="1">
                <a:solidFill>
                  <a:srgbClr val="7CD7CF"/>
                </a:solidFill>
              </a:rPr>
              <a:t>Personality traits</a:t>
            </a:r>
            <a:r>
              <a:rPr lang="en-US" sz="1800">
                <a:solidFill>
                  <a:srgbClr val="7CD7CF"/>
                </a:solidFill>
              </a:rPr>
              <a:t>: stable personality dispositions and typical behavior tendencies</a:t>
            </a:r>
          </a:p>
          <a:p>
            <a:pPr lvl="1"/>
            <a:r>
              <a:rPr lang="en-US" sz="1800" i="1">
                <a:solidFill>
                  <a:srgbClr val="7CD7CF"/>
                </a:solidFill>
              </a:rPr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095972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51B2-4E0A-7141-A7E9-FF089CE20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Paired bootstrap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45780E-D2E4-794A-885A-922129F46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480496"/>
            <a:ext cx="8072847" cy="310896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E8A00-0FF6-004F-B472-FF7B4D1B86D5}"/>
              </a:ext>
            </a:extLst>
          </p:cNvPr>
          <p:cNvSpPr txBox="1"/>
          <p:nvPr/>
        </p:nvSpPr>
        <p:spPr>
          <a:xfrm>
            <a:off x="3103906" y="800099"/>
            <a:ext cx="2981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After Berg-Kirkpatrick et al (2012)</a:t>
            </a:r>
          </a:p>
        </p:txBody>
      </p:sp>
    </p:spTree>
    <p:extLst>
      <p:ext uri="{BB962C8B-B14F-4D97-AF65-F5344CB8AC3E}">
        <p14:creationId xmlns:p14="http://schemas.microsoft.com/office/powerpoint/2010/main" val="6153367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Paired Bootstrap Test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38564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Avoiding Harms in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5601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A8C3C-7F38-2F4E-BA7E-5BA50283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Harms in sentiment classifiers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F0650-F765-BF4F-97F7-5014D2C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Kiritchenko</a:t>
            </a:r>
            <a:r>
              <a:rPr lang="en-US"/>
              <a:t> and Mohammad (2018) found that most sentiment classifiers assign lower sentiment and more negative emotion to sentences with African American names in them.</a:t>
            </a:r>
          </a:p>
          <a:p>
            <a:r>
              <a:rPr lang="en-US"/>
              <a:t>This perpetuates negative stereotypes that associate African Americans with negative emotions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38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A8C3C-7F38-2F4E-BA7E-5BA50283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Harms in toxicity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F0650-F765-BF4F-97F7-5014D2C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Toxicity detection is the task of detecting hate speech, abuse, harassment, or other kinds of toxic language</a:t>
            </a:r>
          </a:p>
          <a:p>
            <a:r>
              <a:rPr lang="en-US"/>
              <a:t>But some toxicity classifiers incorrectly flag as being toxic sentences that are non-toxic but simply mention identities like blind people, women, or gay people.</a:t>
            </a:r>
          </a:p>
          <a:p>
            <a:r>
              <a:rPr lang="en-US"/>
              <a:t>This could lead to censorship of discussion about these groups.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84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847C-87A8-2F45-A324-BB8E0C84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causes these harms?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0F53-AC5D-B343-A6B5-6291E7218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047750"/>
            <a:ext cx="7543801" cy="3886200"/>
          </a:xfrm>
        </p:spPr>
        <p:txBody>
          <a:bodyPr>
            <a:normAutofit/>
          </a:bodyPr>
          <a:lstStyle/>
          <a:p>
            <a:r>
              <a:rPr lang="en-US"/>
              <a:t>Can be caused by:</a:t>
            </a:r>
          </a:p>
          <a:p>
            <a:pPr lvl="1"/>
            <a:r>
              <a:rPr lang="en-US"/>
              <a:t>Problems in the training data; machine learning systems are known to amplify the biases in their training data. </a:t>
            </a:r>
          </a:p>
          <a:p>
            <a:pPr lvl="1"/>
            <a:r>
              <a:rPr lang="en-US"/>
              <a:t>Problems in the human labels</a:t>
            </a:r>
          </a:p>
          <a:p>
            <a:pPr lvl="1"/>
            <a:r>
              <a:rPr lang="en-US"/>
              <a:t>Problems in the resources used (like lexicons)</a:t>
            </a:r>
          </a:p>
          <a:p>
            <a:pPr lvl="1"/>
            <a:r>
              <a:rPr lang="en-US"/>
              <a:t>Problems in model architecture (like what the model is trained to optimized) </a:t>
            </a:r>
          </a:p>
          <a:p>
            <a:r>
              <a:rPr lang="en-US"/>
              <a:t>Mitigation of these harms is an open research area</a:t>
            </a:r>
          </a:p>
          <a:p>
            <a:r>
              <a:rPr lang="en-US"/>
              <a:t>Meanwhile: </a:t>
            </a:r>
            <a:r>
              <a:rPr lang="en-US" b="1"/>
              <a:t>model cards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005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7B1E-D215-F94D-9664-679ED92F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1181-E2C9-F24C-9D90-6C271FE8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For each algorithm you release, document:</a:t>
            </a:r>
          </a:p>
          <a:p>
            <a:pPr lvl="1"/>
            <a:r>
              <a:rPr lang="en-US"/>
              <a:t>training algorithms and parameters </a:t>
            </a:r>
          </a:p>
          <a:p>
            <a:pPr lvl="1"/>
            <a:r>
              <a:rPr lang="en-US"/>
              <a:t>training data sources, motivation, and preprocessing </a:t>
            </a:r>
          </a:p>
          <a:p>
            <a:pPr lvl="1"/>
            <a:r>
              <a:rPr lang="en-US"/>
              <a:t>evaluation data sources, motivation, and preprocessing </a:t>
            </a:r>
          </a:p>
          <a:p>
            <a:pPr lvl="1"/>
            <a:r>
              <a:rPr lang="en-US"/>
              <a:t>intended use and users </a:t>
            </a:r>
          </a:p>
          <a:p>
            <a:pPr lvl="1"/>
            <a:r>
              <a:rPr lang="en-US"/>
              <a:t>model performance across different demographic or other groups and environmental situations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5172A-0CBD-F34D-B586-6EC77ECA0E4E}"/>
              </a:ext>
            </a:extLst>
          </p:cNvPr>
          <p:cNvSpPr txBox="1"/>
          <p:nvPr/>
        </p:nvSpPr>
        <p:spPr>
          <a:xfrm>
            <a:off x="3276600" y="800099"/>
            <a:ext cx="218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(Mitchell et al., 2019)</a:t>
            </a:r>
          </a:p>
        </p:txBody>
      </p:sp>
    </p:spTree>
    <p:extLst>
      <p:ext uri="{BB962C8B-B14F-4D97-AF65-F5344CB8AC3E}">
        <p14:creationId xmlns:p14="http://schemas.microsoft.com/office/powerpoint/2010/main" val="37309747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Introducing ranked retrieval</a:t>
            </a:r>
          </a:p>
        </p:txBody>
      </p:sp>
    </p:spTree>
    <p:extLst>
      <p:ext uri="{BB962C8B-B14F-4D97-AF65-F5344CB8AC3E}">
        <p14:creationId xmlns:p14="http://schemas.microsoft.com/office/powerpoint/2010/main" val="34024731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Ranked retrieval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Thus far, our queries have all been Boolean.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Documents either match or don’t.</a:t>
            </a:r>
          </a:p>
          <a:p>
            <a:r>
              <a:rPr lang="en-US" dirty="0">
                <a:solidFill>
                  <a:srgbClr val="357E69"/>
                </a:solidFill>
                <a:latin typeface="Calibri" charset="0"/>
                <a:ea typeface="ＭＳ Ｐゴシック" charset="0"/>
                <a:cs typeface="ＭＳ Ｐゴシック" charset="0"/>
              </a:rPr>
              <a:t>Good for expert users with precise understanding of their needs and the collection.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Also good for applications: Applications can easily consume 1000s of results.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Not good for the majority of users.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Most users incapable of writing Boolean queries (or they are, but they think it’s too much work).</a:t>
            </a:r>
          </a:p>
          <a:p>
            <a:pPr lvl="1"/>
            <a:r>
              <a:rPr lang="en-US" dirty="0">
                <a:solidFill>
                  <a:srgbClr val="357E69"/>
                </a:solidFill>
                <a:latin typeface="Calibri" charset="0"/>
                <a:ea typeface="ＭＳ Ｐゴシック" charset="0"/>
              </a:rPr>
              <a:t>Most users don’t want to wade through 1000s of results.</a:t>
            </a:r>
          </a:p>
          <a:p>
            <a:pPr lvl="2"/>
            <a:r>
              <a:rPr lang="en-US" dirty="0">
                <a:solidFill>
                  <a:srgbClr val="357E69"/>
                </a:solidFill>
                <a:latin typeface="Calibri" charset="0"/>
                <a:ea typeface="ＭＳ Ｐゴシック" charset="0"/>
              </a:rPr>
              <a:t>This is particularly true of web search.</a:t>
            </a: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460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580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Ch. 6</a:t>
            </a:r>
          </a:p>
        </p:txBody>
      </p:sp>
    </p:spTree>
    <p:extLst>
      <p:ext uri="{BB962C8B-B14F-4D97-AF65-F5344CB8AC3E}">
        <p14:creationId xmlns:p14="http://schemas.microsoft.com/office/powerpoint/2010/main" val="2574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Problem with Boolean search:</a:t>
            </a:r>
            <a:br>
              <a:rPr lang="en-US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feast or famine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Boolean queries often result in either too few (≈0) or too many (1000s) results.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Query 1: “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standard user </a:t>
            </a:r>
            <a:r>
              <a:rPr lang="en-US" i="1" dirty="0" err="1">
                <a:latin typeface="Calibri" charset="0"/>
                <a:ea typeface="ＭＳ Ｐゴシック" charset="0"/>
                <a:cs typeface="ＭＳ Ｐゴシック" charset="0"/>
              </a:rPr>
              <a:t>dlink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 650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” → 200,000 hits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Query 2: “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standard user </a:t>
            </a:r>
            <a:r>
              <a:rPr lang="en-US" i="1" dirty="0" err="1">
                <a:latin typeface="Calibri" charset="0"/>
                <a:ea typeface="ＭＳ Ｐゴシック" charset="0"/>
                <a:cs typeface="ＭＳ Ｐゴシック" charset="0"/>
              </a:rPr>
              <a:t>dlink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 650 no card found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” → 0 hits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It takes a lot of skill to come up with a query that produces a manageable number of hits.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AND gives too few; OR gives too many</a:t>
            </a:r>
          </a:p>
        </p:txBody>
      </p:sp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580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Ch. 6</a:t>
            </a:r>
          </a:p>
        </p:txBody>
      </p:sp>
    </p:spTree>
    <p:extLst>
      <p:ext uri="{BB962C8B-B14F-4D97-AF65-F5344CB8AC3E}">
        <p14:creationId xmlns:p14="http://schemas.microsoft.com/office/powerpoint/2010/main" val="53881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Sentiment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Sentiment analysis is the detection of </a:t>
            </a:r>
            <a:r>
              <a:rPr lang="en-US" sz="3200" b="1"/>
              <a:t>attitudes</a:t>
            </a:r>
          </a:p>
          <a:p>
            <a:r>
              <a:rPr lang="en-US" sz="3200"/>
              <a:t>Simple task we focus on in this chapter</a:t>
            </a:r>
          </a:p>
          <a:p>
            <a:pPr lvl="1"/>
            <a:r>
              <a:rPr lang="en-US" sz="2800"/>
              <a:t>Is the attitude of this text positive or negative?</a:t>
            </a:r>
          </a:p>
          <a:p>
            <a:r>
              <a:rPr lang="en-US" sz="3200"/>
              <a:t>We return to affect classification in later chapters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499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Ranked retrieval models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450"/>
              </a:spcAft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Rather than a set of documents satisfying a query expression, in </a:t>
            </a:r>
            <a:r>
              <a:rPr lang="en-US" dirty="0">
                <a:solidFill>
                  <a:srgbClr val="357E69"/>
                </a:solidFill>
                <a:latin typeface="Calibri" charset="0"/>
                <a:ea typeface="ＭＳ Ｐゴシック" charset="0"/>
                <a:cs typeface="ＭＳ Ｐゴシック" charset="0"/>
              </a:rPr>
              <a:t>ranked retrieval models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, the system returns an ordering over the (top) documents in the collection with respect to a query</a:t>
            </a:r>
          </a:p>
          <a:p>
            <a:pPr>
              <a:spcAft>
                <a:spcPts val="450"/>
              </a:spcAft>
            </a:pPr>
            <a:r>
              <a:rPr lang="en-US" dirty="0">
                <a:solidFill>
                  <a:srgbClr val="357E69"/>
                </a:solidFill>
                <a:latin typeface="Calibri" charset="0"/>
                <a:ea typeface="ＭＳ Ｐゴシック" charset="0"/>
                <a:cs typeface="ＭＳ Ｐゴシック" charset="0"/>
              </a:rPr>
              <a:t>Free text queries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Rather than a query language of operators and expressions, the user’s query is just one or more words in a human language</a:t>
            </a:r>
          </a:p>
          <a:p>
            <a:pPr>
              <a:spcAft>
                <a:spcPts val="450"/>
              </a:spcAft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 principle, there are two separate choices here, but in practice, ranked retrieval models have normally been associated with free text queries and vice versa</a:t>
            </a:r>
          </a:p>
          <a:p>
            <a:pPr>
              <a:buFont typeface="Wingdings" charset="0"/>
              <a:buNone/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28448794" indent="-28105894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3429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6858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0287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3716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F04CD622-71EB-E942-81D1-1DC915DC6908}" type="slidenum">
              <a:rPr lang="en-US" sz="900">
                <a:solidFill>
                  <a:srgbClr val="898989"/>
                </a:solidFill>
                <a:latin typeface="Calibri" charset="0"/>
              </a:rPr>
              <a:pPr eaLnBrk="1" hangingPunct="1"/>
              <a:t>110</a:t>
            </a:fld>
            <a:endParaRPr lang="en-US" sz="9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84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Feast or famine: not a problem in ranked retrieval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When a system produces a ranked result set, large result sets are not an issue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Indeed, the size of the result set is not an issue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We just show the top </a:t>
            </a:r>
            <a:r>
              <a:rPr lang="en-US" i="1" dirty="0">
                <a:latin typeface="Calibri" charset="0"/>
                <a:ea typeface="ＭＳ Ｐゴシック" charset="0"/>
              </a:rPr>
              <a:t>k </a:t>
            </a:r>
            <a:r>
              <a:rPr lang="en-US" dirty="0">
                <a:latin typeface="Calibri" charset="0"/>
                <a:ea typeface="ＭＳ Ｐゴシック" charset="0"/>
              </a:rPr>
              <a:t>( ≈ 10) results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We don’t overwhelm the user</a:t>
            </a:r>
          </a:p>
          <a:p>
            <a:pPr lvl="1"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Premise: the ranking algorithm works</a:t>
            </a:r>
          </a:p>
        </p:txBody>
      </p:sp>
      <p:sp>
        <p:nvSpPr>
          <p:cNvPr id="23556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580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Ch. 6</a:t>
            </a:r>
          </a:p>
        </p:txBody>
      </p:sp>
    </p:spTree>
    <p:extLst>
      <p:ext uri="{BB962C8B-B14F-4D97-AF65-F5344CB8AC3E}">
        <p14:creationId xmlns:p14="http://schemas.microsoft.com/office/powerpoint/2010/main" val="27685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Scoring as the basis of ranked retrieval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We wish to return in order the documents most likely to be useful to the searcher</a:t>
            </a:r>
          </a:p>
          <a:p>
            <a:pPr eaLnBrk="1" hangingPunct="1"/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How can we rank-order the documents in the collection with respect to a query?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Assign a score – say in [0, 1] – to each document</a:t>
            </a:r>
          </a:p>
          <a:p>
            <a:pPr eaLnBrk="1" hangingPunct="1"/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This score measures how well document and query “match”.</a:t>
            </a:r>
          </a:p>
        </p:txBody>
      </p:sp>
      <p:sp>
        <p:nvSpPr>
          <p:cNvPr id="24580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580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Ch. 6</a:t>
            </a:r>
          </a:p>
        </p:txBody>
      </p:sp>
    </p:spTree>
    <p:extLst>
      <p:ext uri="{BB962C8B-B14F-4D97-AF65-F5344CB8AC3E}">
        <p14:creationId xmlns:p14="http://schemas.microsoft.com/office/powerpoint/2010/main" val="274185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Query-document matching scores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We need a way of assigning a score to a query/document pair</a:t>
            </a:r>
          </a:p>
          <a:p>
            <a:pPr eaLnBrk="1" hangingPunct="1"/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Let’s start with a one-term query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If the query term does not occur in the document: score should be 0</a:t>
            </a:r>
          </a:p>
          <a:p>
            <a:pPr eaLnBrk="1" hangingPunct="1"/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The more frequent the query term in the document, the higher the score (should be)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We will look at a number of alternatives for this</a:t>
            </a: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580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Ch. 6</a:t>
            </a:r>
          </a:p>
        </p:txBody>
      </p:sp>
    </p:spTree>
    <p:extLst>
      <p:ext uri="{BB962C8B-B14F-4D97-AF65-F5344CB8AC3E}">
        <p14:creationId xmlns:p14="http://schemas.microsoft.com/office/powerpoint/2010/main" val="379686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Introducing ranked retrieval</a:t>
            </a:r>
          </a:p>
        </p:txBody>
      </p:sp>
    </p:spTree>
    <p:extLst>
      <p:ext uri="{BB962C8B-B14F-4D97-AF65-F5344CB8AC3E}">
        <p14:creationId xmlns:p14="http://schemas.microsoft.com/office/powerpoint/2010/main" val="13057046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Scoring with the Jaccard coefficient</a:t>
            </a:r>
          </a:p>
        </p:txBody>
      </p:sp>
    </p:spTree>
    <p:extLst>
      <p:ext uri="{BB962C8B-B14F-4D97-AF65-F5344CB8AC3E}">
        <p14:creationId xmlns:p14="http://schemas.microsoft.com/office/powerpoint/2010/main" val="23801850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Take 1: Jaccard coefficient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 commonly used measure of overlap of two sets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A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B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is the Jaccard coefficient</a:t>
            </a:r>
            <a:endParaRPr lang="en-US" i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 err="1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jaccard</a:t>
            </a:r>
            <a:r>
              <a:rPr lang="en-US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(A,B) =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|</a:t>
            </a:r>
            <a:r>
              <a:rPr lang="en-US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∩</a:t>
            </a:r>
            <a:r>
              <a:rPr lang="en-US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B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| / |</a:t>
            </a:r>
            <a:r>
              <a:rPr lang="en-US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∪ </a:t>
            </a:r>
            <a:r>
              <a:rPr lang="en-US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B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|</a:t>
            </a:r>
          </a:p>
          <a:p>
            <a:pPr eaLnBrk="1" hangingPunct="1"/>
            <a:r>
              <a:rPr lang="en-US" dirty="0" err="1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jaccard</a:t>
            </a:r>
            <a:r>
              <a:rPr lang="en-US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(A,A) =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</a:p>
          <a:p>
            <a:pPr eaLnBrk="1" hangingPunct="1"/>
            <a:r>
              <a:rPr lang="en-US" dirty="0" err="1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jaccard</a:t>
            </a:r>
            <a:r>
              <a:rPr lang="en-US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(A,B) =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0</a:t>
            </a:r>
            <a:r>
              <a:rPr lang="en-US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if </a:t>
            </a:r>
            <a:r>
              <a:rPr lang="en-US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 ∩ B =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0</a:t>
            </a:r>
          </a:p>
          <a:p>
            <a:pPr eaLnBrk="1" hangingPunct="1"/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A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B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don’t have to be the same size.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Always assigns a number between 0 and 1.</a:t>
            </a:r>
          </a:p>
        </p:txBody>
      </p:sp>
      <p:sp>
        <p:nvSpPr>
          <p:cNvPr id="26628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580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Ch. 6</a:t>
            </a:r>
          </a:p>
        </p:txBody>
      </p:sp>
    </p:spTree>
    <p:extLst>
      <p:ext uri="{BB962C8B-B14F-4D97-AF65-F5344CB8AC3E}">
        <p14:creationId xmlns:p14="http://schemas.microsoft.com/office/powerpoint/2010/main" val="274423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Jaccard coefficient: Scoring example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What is the query-document match score that the Jaccard coefficient computes for each of the two documents below?</a:t>
            </a:r>
          </a:p>
          <a:p>
            <a:pPr eaLnBrk="1" hangingPunct="1"/>
            <a:r>
              <a:rPr lang="en-US" u="sng" dirty="0">
                <a:latin typeface="Calibri" charset="0"/>
                <a:ea typeface="ＭＳ Ｐゴシック" charset="0"/>
                <a:cs typeface="ＭＳ Ｐゴシック" charset="0"/>
              </a:rPr>
              <a:t>Query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ides of march</a:t>
            </a:r>
          </a:p>
          <a:p>
            <a:pPr eaLnBrk="1" hangingPunct="1"/>
            <a:r>
              <a:rPr lang="en-US" u="sng" dirty="0">
                <a:latin typeface="Calibri" charset="0"/>
                <a:ea typeface="ＭＳ Ｐゴシック" charset="0"/>
                <a:cs typeface="ＭＳ Ｐゴシック" charset="0"/>
              </a:rPr>
              <a:t>Document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1: </a:t>
            </a:r>
            <a:r>
              <a:rPr lang="en-US" i="1" dirty="0" err="1">
                <a:latin typeface="Calibri" charset="0"/>
                <a:ea typeface="ＭＳ Ｐゴシック" charset="0"/>
                <a:cs typeface="ＭＳ Ｐゴシック" charset="0"/>
              </a:rPr>
              <a:t>caesar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 died in march</a:t>
            </a:r>
          </a:p>
          <a:p>
            <a:pPr eaLnBrk="1" hangingPunct="1"/>
            <a:r>
              <a:rPr lang="en-US" u="sng" dirty="0">
                <a:latin typeface="Calibri" charset="0"/>
                <a:ea typeface="ＭＳ Ｐゴシック" charset="0"/>
                <a:cs typeface="ＭＳ Ｐゴシック" charset="0"/>
              </a:rPr>
              <a:t>Document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2: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the long march</a:t>
            </a:r>
            <a:endParaRPr lang="en-US" u="sng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2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580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Ch. 6</a:t>
            </a:r>
          </a:p>
        </p:txBody>
      </p:sp>
    </p:spTree>
    <p:extLst>
      <p:ext uri="{BB962C8B-B14F-4D97-AF65-F5344CB8AC3E}">
        <p14:creationId xmlns:p14="http://schemas.microsoft.com/office/powerpoint/2010/main" val="16215944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Issues with Jaccard for scoring</a:t>
            </a:r>
          </a:p>
        </p:txBody>
      </p:sp>
      <p:sp>
        <p:nvSpPr>
          <p:cNvPr id="2867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It doesn’t consider </a:t>
            </a:r>
            <a:r>
              <a:rPr lang="en-US" i="1" dirty="0">
                <a:solidFill>
                  <a:srgbClr val="357E69"/>
                </a:solidFill>
                <a:latin typeface="Calibri" charset="0"/>
                <a:ea typeface="ＭＳ Ｐゴシック" charset="0"/>
                <a:cs typeface="ＭＳ Ｐゴシック" charset="0"/>
              </a:rPr>
              <a:t>term frequency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(how many times a term occurs in a document)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Rare terms in a collection are more informative than frequent terms 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Jaccard doesn’t consider this information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We need a more sophisticated way of normalizing for length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Later in this lecture, we’ll use </a:t>
            </a:r>
          </a:p>
          <a:p>
            <a:pPr marL="617220" lvl="1" indent="0">
              <a:buNone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. . . instead of |A ∩ B|/|A ∪ B| (Jaccard) for length normalization.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4914901" y="3509962"/>
          <a:ext cx="1916906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93760" imgH="253800" progId="Equation.3">
                  <p:embed/>
                </p:oleObj>
              </mc:Choice>
              <mc:Fallback>
                <p:oleObj name="Equation" r:id="rId2" imgW="1193760" imgH="253800" progId="Equation.3">
                  <p:embed/>
                  <p:pic>
                    <p:nvPicPr>
                      <p:cNvPr id="286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901" y="3509962"/>
                        <a:ext cx="1916906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580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Ch. 6</a:t>
            </a:r>
          </a:p>
        </p:txBody>
      </p:sp>
    </p:spTree>
    <p:extLst>
      <p:ext uri="{BB962C8B-B14F-4D97-AF65-F5344CB8AC3E}">
        <p14:creationId xmlns:p14="http://schemas.microsoft.com/office/powerpoint/2010/main" val="139912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Scoring with the Jaccard coefficient</a:t>
            </a:r>
          </a:p>
        </p:txBody>
      </p:sp>
    </p:spTree>
    <p:extLst>
      <p:ext uri="{BB962C8B-B14F-4D97-AF65-F5344CB8AC3E}">
        <p14:creationId xmlns:p14="http://schemas.microsoft.com/office/powerpoint/2010/main" val="2981753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Summary: Text Classification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28750"/>
            <a:ext cx="7467600" cy="371475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Sentiment analysis</a:t>
            </a:r>
          </a:p>
          <a:p>
            <a:r>
              <a:rPr lang="en-US" sz="2800">
                <a:latin typeface="Calibri" charset="0"/>
              </a:rPr>
              <a:t>Spam detection</a:t>
            </a:r>
          </a:p>
          <a:p>
            <a:r>
              <a:rPr lang="en-US" sz="2800">
                <a:latin typeface="Calibri" charset="0"/>
              </a:rPr>
              <a:t>Authorship identification</a:t>
            </a:r>
          </a:p>
          <a:p>
            <a:r>
              <a:rPr lang="en-US" sz="2800">
                <a:latin typeface="Calibri" charset="0"/>
              </a:rPr>
              <a:t>Language Identification</a:t>
            </a:r>
          </a:p>
          <a:p>
            <a:r>
              <a:rPr lang="en-US" sz="2800">
                <a:latin typeface="Calibri" charset="0"/>
              </a:rPr>
              <a:t>Assigning subject categories, topics, or genres</a:t>
            </a:r>
          </a:p>
          <a:p>
            <a:r>
              <a:rPr lang="en-US" sz="2800">
                <a:latin typeface="Calibri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23096530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Term frequency weighting</a:t>
            </a:r>
          </a:p>
        </p:txBody>
      </p:sp>
    </p:spTree>
    <p:extLst>
      <p:ext uri="{BB962C8B-B14F-4D97-AF65-F5344CB8AC3E}">
        <p14:creationId xmlns:p14="http://schemas.microsoft.com/office/powerpoint/2010/main" val="309105078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Recall: Binary term-document incidence matrix</a:t>
            </a:r>
          </a:p>
        </p:txBody>
      </p:sp>
      <p:graphicFrame>
        <p:nvGraphicFramePr>
          <p:cNvPr id="29698" name="Object 1028"/>
          <p:cNvGraphicFramePr>
            <a:graphicFrameLocks noGrp="1" noChangeAspect="1"/>
          </p:cNvGraphicFramePr>
          <p:nvPr>
            <p:ph idx="1"/>
          </p:nvPr>
        </p:nvGraphicFramePr>
        <p:xfrm>
          <a:off x="1143000" y="1489473"/>
          <a:ext cx="6825854" cy="2511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804400" imgH="3606800" progId="Excel.Sheet.8">
                  <p:embed/>
                </p:oleObj>
              </mc:Choice>
              <mc:Fallback>
                <p:oleObj name="Worksheet" r:id="rId2" imgW="9804400" imgH="3606800" progId="Excel.Sheet.8">
                  <p:embed/>
                  <p:pic>
                    <p:nvPicPr>
                      <p:cNvPr id="29698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489473"/>
                        <a:ext cx="6825854" cy="25110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TextBox 6"/>
          <p:cNvSpPr txBox="1">
            <a:spLocks noChangeArrowheads="1"/>
          </p:cNvSpPr>
          <p:nvPr/>
        </p:nvSpPr>
        <p:spPr bwMode="auto">
          <a:xfrm>
            <a:off x="1200150" y="4572000"/>
            <a:ext cx="66319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800" dirty="0"/>
              <a:t>Each document is represented by a binary vector ∈ {0,1}</a:t>
            </a:r>
            <a:r>
              <a:rPr lang="en-US" sz="1800" baseline="30000" dirty="0"/>
              <a:t>|V|</a:t>
            </a:r>
          </a:p>
        </p:txBody>
      </p:sp>
      <p:sp>
        <p:nvSpPr>
          <p:cNvPr id="29701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6.2</a:t>
            </a:r>
          </a:p>
        </p:txBody>
      </p:sp>
    </p:spTree>
    <p:extLst>
      <p:ext uri="{BB962C8B-B14F-4D97-AF65-F5344CB8AC3E}">
        <p14:creationId xmlns:p14="http://schemas.microsoft.com/office/powerpoint/2010/main" val="11720032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Term-document count matrices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Consider the number of occurrences of a term in a document: 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Each document is a count vector in </a:t>
            </a:r>
            <a:r>
              <a:rPr lang="en-US" dirty="0">
                <a:latin typeface="Lucida Sans Unicode" charset="0"/>
                <a:ea typeface="ＭＳ Ｐゴシック" charset="0"/>
                <a:cs typeface="Lucida Sans Unicode" charset="0"/>
              </a:rPr>
              <a:t>ℕ</a:t>
            </a:r>
            <a:r>
              <a:rPr lang="en-US" baseline="30000" dirty="0"/>
              <a:t>|V|</a:t>
            </a:r>
            <a:r>
              <a:rPr lang="en-US" dirty="0">
                <a:latin typeface="Calibri" charset="0"/>
                <a:ea typeface="ＭＳ Ｐゴシック" charset="0"/>
              </a:rPr>
              <a:t>: a column below </a:t>
            </a: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1200151" y="2824162"/>
          <a:ext cx="6699647" cy="203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9804400" imgH="2933700" progId="Excel.Sheet.8">
                  <p:embed/>
                </p:oleObj>
              </mc:Choice>
              <mc:Fallback>
                <p:oleObj name="Worksheet" r:id="rId3" imgW="9804400" imgH="2933700" progId="Excel.Sheet.8">
                  <p:embed/>
                  <p:pic>
                    <p:nvPicPr>
                      <p:cNvPr id="307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1" y="2824162"/>
                        <a:ext cx="6699647" cy="203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7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6.2</a:t>
            </a:r>
          </a:p>
        </p:txBody>
      </p:sp>
    </p:spTree>
    <p:extLst>
      <p:ext uri="{BB962C8B-B14F-4D97-AF65-F5344CB8AC3E}">
        <p14:creationId xmlns:p14="http://schemas.microsoft.com/office/powerpoint/2010/main" val="36469891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Term-document count matrices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Consider the number of occurrences of a term in a document: 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Each document is a count vector in </a:t>
            </a:r>
            <a:r>
              <a:rPr lang="en-US" dirty="0">
                <a:latin typeface="Lucida Sans Unicode" charset="0"/>
                <a:ea typeface="ＭＳ Ｐゴシック" charset="0"/>
                <a:cs typeface="Lucida Sans Unicode" charset="0"/>
              </a:rPr>
              <a:t>ℕ</a:t>
            </a:r>
            <a:r>
              <a:rPr lang="en-US" baseline="30000" dirty="0"/>
              <a:t>|V|</a:t>
            </a:r>
            <a:r>
              <a:rPr lang="en-US" dirty="0">
                <a:latin typeface="Calibri" charset="0"/>
                <a:ea typeface="ＭＳ Ｐゴシック" charset="0"/>
              </a:rPr>
              <a:t>: a column below </a:t>
            </a: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1200151" y="2824162"/>
          <a:ext cx="6699647" cy="203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804400" imgH="2933700" progId="Excel.Sheet.8">
                  <p:embed/>
                </p:oleObj>
              </mc:Choice>
              <mc:Fallback>
                <p:oleObj name="Worksheet" r:id="rId2" imgW="9804400" imgH="2933700" progId="Excel.Sheet.8">
                  <p:embed/>
                  <p:pic>
                    <p:nvPicPr>
                      <p:cNvPr id="307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1" y="2824162"/>
                        <a:ext cx="6699647" cy="203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5" name="Rectangle 4"/>
          <p:cNvSpPr>
            <a:spLocks noChangeArrowheads="1"/>
          </p:cNvSpPr>
          <p:nvPr/>
        </p:nvSpPr>
        <p:spPr bwMode="auto">
          <a:xfrm>
            <a:off x="3657600" y="2857500"/>
            <a:ext cx="1028700" cy="20002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0726" name="Rectangle 5"/>
          <p:cNvSpPr>
            <a:spLocks noChangeArrowheads="1"/>
          </p:cNvSpPr>
          <p:nvPr/>
        </p:nvSpPr>
        <p:spPr bwMode="auto">
          <a:xfrm>
            <a:off x="3943350" y="2000250"/>
            <a:ext cx="1200150" cy="228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0727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6.2</a:t>
            </a:r>
          </a:p>
        </p:txBody>
      </p:sp>
    </p:spTree>
    <p:extLst>
      <p:ext uri="{BB962C8B-B14F-4D97-AF65-F5344CB8AC3E}">
        <p14:creationId xmlns:p14="http://schemas.microsoft.com/office/powerpoint/2010/main" val="35997751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Bag of words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model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Vector representation doesn’t consider the ordering of words in a document</a:t>
            </a:r>
          </a:p>
          <a:p>
            <a:pPr eaLnBrk="1" hangingPunct="1"/>
            <a:r>
              <a:rPr lang="en-US" i="1" dirty="0">
                <a:solidFill>
                  <a:srgbClr val="357E69"/>
                </a:solidFill>
                <a:latin typeface="Calibri" charset="0"/>
                <a:ea typeface="ＭＳ Ｐゴシック" charset="0"/>
                <a:cs typeface="ＭＳ Ｐゴシック" charset="0"/>
              </a:rPr>
              <a:t>John is quicker than Mary</a:t>
            </a:r>
            <a:r>
              <a:rPr lang="en-US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and </a:t>
            </a:r>
            <a:r>
              <a:rPr lang="en-US" i="1" dirty="0">
                <a:solidFill>
                  <a:srgbClr val="357E69"/>
                </a:solidFill>
                <a:latin typeface="Calibri" charset="0"/>
                <a:ea typeface="ＭＳ Ｐゴシック" charset="0"/>
                <a:cs typeface="ＭＳ Ｐゴシック" charset="0"/>
              </a:rPr>
              <a:t>Mary is quicker than John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have the same vectors</a:t>
            </a:r>
          </a:p>
          <a:p>
            <a:pPr eaLnBrk="1" hangingPunct="1"/>
            <a:endParaRPr lang="en-US" dirty="0">
              <a:solidFill>
                <a:srgbClr val="C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This is called the </a:t>
            </a:r>
            <a:r>
              <a:rPr lang="en-US" b="1" dirty="0">
                <a:solidFill>
                  <a:schemeClr val="accent3"/>
                </a:solidFill>
                <a:latin typeface="Calibri" charset="0"/>
                <a:ea typeface="ＭＳ Ｐゴシック" charset="0"/>
                <a:cs typeface="ＭＳ Ｐゴシック" charset="0"/>
              </a:rPr>
              <a:t>bag of words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model.</a:t>
            </a:r>
          </a:p>
          <a:p>
            <a:pPr eaLnBrk="1" hangingPunct="1"/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In a sense, this is a step back: The positional index was able to distinguish these two documents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We will look at “recovering” positional information later on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For now: bag of words model</a:t>
            </a:r>
          </a:p>
        </p:txBody>
      </p:sp>
    </p:spTree>
    <p:extLst>
      <p:ext uri="{BB962C8B-B14F-4D97-AF65-F5344CB8AC3E}">
        <p14:creationId xmlns:p14="http://schemas.microsoft.com/office/powerpoint/2010/main" val="194431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Term frequency tf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term frequency tf</a:t>
            </a:r>
            <a:r>
              <a:rPr lang="en-US" i="1" baseline="-25000">
                <a:latin typeface="Calibri" charset="0"/>
                <a:ea typeface="ＭＳ Ｐゴシック" charset="0"/>
                <a:cs typeface="ＭＳ Ｐゴシック" charset="0"/>
              </a:rPr>
              <a:t>t,d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of term </a:t>
            </a:r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in document </a:t>
            </a:r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d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is defined as the number of times that </a:t>
            </a:r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t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occurs in </a:t>
            </a:r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d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.</a:t>
            </a:r>
          </a:p>
          <a:p>
            <a:pPr eaLnBrk="1" hangingPunct="1"/>
            <a:r>
              <a:rPr lang="en-US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We want to use tf when computing query-document match scores. But how?</a:t>
            </a: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Raw term frequency is not what we want:</a:t>
            </a:r>
          </a:p>
          <a:p>
            <a:pPr lvl="1" eaLnBrk="1" hangingPunct="1"/>
            <a:r>
              <a:rPr lang="en-US">
                <a:latin typeface="Calibri" charset="0"/>
                <a:ea typeface="ＭＳ Ｐゴシック" charset="0"/>
              </a:rPr>
              <a:t>A document with 10 occurrences of the term is more relevant than a document with 1 occurrence of the term.</a:t>
            </a:r>
          </a:p>
          <a:p>
            <a:pPr lvl="1" eaLnBrk="1" hangingPunct="1"/>
            <a:r>
              <a:rPr lang="en-US">
                <a:latin typeface="Calibri" charset="0"/>
                <a:ea typeface="ＭＳ Ｐゴシック" charset="0"/>
              </a:rPr>
              <a:t>But not 10 times more relevant.</a:t>
            </a:r>
          </a:p>
          <a:p>
            <a:pPr eaLnBrk="1" hangingPunct="1"/>
            <a:r>
              <a:rPr lang="en-US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Relevance does not increase proportionally with term frequency.</a:t>
            </a:r>
          </a:p>
        </p:txBody>
      </p:sp>
      <p:sp>
        <p:nvSpPr>
          <p:cNvPr id="4" name="Rectangle 3"/>
          <p:cNvSpPr/>
          <p:nvPr/>
        </p:nvSpPr>
        <p:spPr>
          <a:xfrm>
            <a:off x="4629150" y="4514850"/>
            <a:ext cx="3143250" cy="4000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NB: frequency = count in IR</a:t>
            </a:r>
          </a:p>
        </p:txBody>
      </p:sp>
    </p:spTree>
    <p:extLst>
      <p:ext uri="{BB962C8B-B14F-4D97-AF65-F5344CB8AC3E}">
        <p14:creationId xmlns:p14="http://schemas.microsoft.com/office/powerpoint/2010/main" val="381573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Log-frequency weighting</a:t>
            </a:r>
          </a:p>
        </p:txBody>
      </p:sp>
      <p:sp>
        <p:nvSpPr>
          <p:cNvPr id="3379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log frequency weight of term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in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d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is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Score for a document-query pair: sum over terms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in both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q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d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score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score is 0 if none of the query terms is present in the document.</a:t>
            </a: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2181225" y="1657350"/>
          <a:ext cx="399097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08160" imgH="457200" progId="Equation.3">
                  <p:embed/>
                </p:oleObj>
              </mc:Choice>
              <mc:Fallback>
                <p:oleObj name="Equation" r:id="rId3" imgW="2108160" imgH="457200" progId="Equation.3">
                  <p:embed/>
                  <p:pic>
                    <p:nvPicPr>
                      <p:cNvPr id="337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225" y="1657350"/>
                        <a:ext cx="3990975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2628900" y="3396853"/>
          <a:ext cx="2653904" cy="546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58640" imgH="279360" progId="Equation.3">
                  <p:embed/>
                </p:oleObj>
              </mc:Choice>
              <mc:Fallback>
                <p:oleObj name="Equation" r:id="rId5" imgW="1358640" imgH="279360" progId="Equation.3">
                  <p:embed/>
                  <p:pic>
                    <p:nvPicPr>
                      <p:cNvPr id="337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900" y="3396853"/>
                        <a:ext cx="2653904" cy="5464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8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6.2</a:t>
            </a:r>
          </a:p>
        </p:txBody>
      </p:sp>
    </p:spTree>
    <p:extLst>
      <p:ext uri="{BB962C8B-B14F-4D97-AF65-F5344CB8AC3E}">
        <p14:creationId xmlns:p14="http://schemas.microsoft.com/office/powerpoint/2010/main" val="345785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Log-frequency weighting</a:t>
            </a:r>
          </a:p>
        </p:txBody>
      </p:sp>
      <p:sp>
        <p:nvSpPr>
          <p:cNvPr id="3379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log frequency weight of term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in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d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is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0 → 0, 1 → 1, 2 → 1.3, 10 → 2, 1000 → 4, etc.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Score for a document-query pair: sum over terms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in both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q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d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score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score is 0 if none of the query terms is present in the document.</a:t>
            </a: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2181225" y="1657350"/>
          <a:ext cx="399097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08160" imgH="457200" progId="Equation.3">
                  <p:embed/>
                </p:oleObj>
              </mc:Choice>
              <mc:Fallback>
                <p:oleObj name="Equation" r:id="rId2" imgW="2108160" imgH="457200" progId="Equation.3">
                  <p:embed/>
                  <p:pic>
                    <p:nvPicPr>
                      <p:cNvPr id="337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225" y="1657350"/>
                        <a:ext cx="3990975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2628900" y="3396853"/>
          <a:ext cx="2653904" cy="546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58640" imgH="279360" progId="Equation.3">
                  <p:embed/>
                </p:oleObj>
              </mc:Choice>
              <mc:Fallback>
                <p:oleObj name="Equation" r:id="rId4" imgW="1358640" imgH="279360" progId="Equation.3">
                  <p:embed/>
                  <p:pic>
                    <p:nvPicPr>
                      <p:cNvPr id="337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900" y="3396853"/>
                        <a:ext cx="2653904" cy="5464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8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6.2</a:t>
            </a:r>
          </a:p>
        </p:txBody>
      </p:sp>
    </p:spTree>
    <p:extLst>
      <p:ext uri="{BB962C8B-B14F-4D97-AF65-F5344CB8AC3E}">
        <p14:creationId xmlns:p14="http://schemas.microsoft.com/office/powerpoint/2010/main" val="28323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Term frequency weighting</a:t>
            </a:r>
          </a:p>
        </p:txBody>
      </p:sp>
    </p:spTree>
    <p:extLst>
      <p:ext uri="{BB962C8B-B14F-4D97-AF65-F5344CB8AC3E}">
        <p14:creationId xmlns:p14="http://schemas.microsoft.com/office/powerpoint/2010/main" val="2414422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(Inverse) Document frequency weighting</a:t>
            </a:r>
          </a:p>
        </p:txBody>
      </p:sp>
    </p:spTree>
    <p:extLst>
      <p:ext uri="{BB962C8B-B14F-4D97-AF65-F5344CB8AC3E}">
        <p14:creationId xmlns:p14="http://schemas.microsoft.com/office/powerpoint/2010/main" val="4084243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Classification: definition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i="1">
                <a:latin typeface="Calibri" charset="0"/>
              </a:rPr>
              <a:t>Input</a:t>
            </a:r>
            <a:r>
              <a:rPr lang="en-US" sz="3200">
                <a:latin typeface="Calibri" charset="0"/>
              </a:rPr>
              <a:t>:</a:t>
            </a:r>
          </a:p>
          <a:p>
            <a:pPr lvl="1"/>
            <a:r>
              <a:rPr lang="en-US" sz="2800">
                <a:latin typeface="Calibri" charset="0"/>
              </a:rPr>
              <a:t> a document </a:t>
            </a:r>
            <a:r>
              <a:rPr lang="en-US" sz="2800" i="1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800" i="1">
                <a:latin typeface="Calibri" charset="0"/>
              </a:rPr>
              <a:t> </a:t>
            </a:r>
            <a:r>
              <a:rPr lang="en-US" sz="280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>
              <a:latin typeface="Calibri" charset="0"/>
            </a:endParaRPr>
          </a:p>
          <a:p>
            <a:r>
              <a:rPr lang="en-US" sz="3200" i="1">
                <a:latin typeface="Calibri" charset="0"/>
              </a:rPr>
              <a:t>Output</a:t>
            </a:r>
            <a:r>
              <a:rPr lang="en-US" sz="3200">
                <a:latin typeface="Calibri" charset="0"/>
              </a:rPr>
              <a:t>: a predicted class </a:t>
            </a:r>
            <a:r>
              <a:rPr lang="en-US" sz="3200" i="1">
                <a:solidFill>
                  <a:srgbClr val="FF0000"/>
                </a:solidFill>
                <a:latin typeface="Calibri" charset="0"/>
              </a:rPr>
              <a:t>c</a:t>
            </a:r>
            <a:r>
              <a:rPr lang="en-US" sz="320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95243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Document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14450"/>
            <a:ext cx="6400800" cy="36576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Rare terms are more informative than frequent terms</a:t>
            </a:r>
          </a:p>
          <a:p>
            <a:pPr lvl="1" eaLnBrk="1" hangingPunct="1"/>
            <a:r>
              <a:rPr lang="en-US">
                <a:latin typeface="Calibri" charset="0"/>
                <a:ea typeface="ＭＳ Ｐゴシック" charset="0"/>
              </a:rPr>
              <a:t>Recall stop words</a:t>
            </a:r>
          </a:p>
          <a:p>
            <a:pPr eaLnBrk="1" hangingPunct="1"/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Consider a term in the query that is rare in the collection (e.g., </a:t>
            </a:r>
            <a:r>
              <a:rPr lang="en-US" i="1" dirty="0" err="1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arachnocentric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 document containing this term is very likely to be relevant to the query </a:t>
            </a:r>
            <a:r>
              <a:rPr lang="en-US" i="1" dirty="0" err="1">
                <a:latin typeface="Calibri" charset="0"/>
                <a:ea typeface="ＭＳ Ｐゴシック" charset="0"/>
                <a:cs typeface="ＭＳ Ｐゴシック" charset="0"/>
              </a:rPr>
              <a:t>arachnocentric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→ We want a high weight for rare terms like </a:t>
            </a:r>
            <a:r>
              <a:rPr lang="en-US" i="1" dirty="0" err="1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arachnocentric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.</a:t>
            </a:r>
          </a:p>
        </p:txBody>
      </p:sp>
      <p:sp>
        <p:nvSpPr>
          <p:cNvPr id="34820" name="TextBox 4"/>
          <p:cNvSpPr txBox="1">
            <a:spLocks noChangeArrowheads="1"/>
          </p:cNvSpPr>
          <p:nvPr/>
        </p:nvSpPr>
        <p:spPr bwMode="auto">
          <a:xfrm>
            <a:off x="6858001" y="-36701"/>
            <a:ext cx="9172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6.2.1</a:t>
            </a:r>
          </a:p>
        </p:txBody>
      </p:sp>
    </p:spTree>
    <p:extLst>
      <p:ext uri="{BB962C8B-B14F-4D97-AF65-F5344CB8AC3E}">
        <p14:creationId xmlns:p14="http://schemas.microsoft.com/office/powerpoint/2010/main" val="63037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Document frequency, continued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Frequent terms are less informative than rare terms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Consider a query term that is frequent in the collection (e.g.,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high, increase, line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 document containing such a term is more likely to be relevant than a document that doesn’t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But it’s not a sure indicator of relevance.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→ For frequent terms, we want positive weights for words like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high, increase, and line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But lower weights than for rare terms.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We will use document frequency (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df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) to capture this.</a:t>
            </a: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4" name="TextBox 4"/>
          <p:cNvSpPr txBox="1">
            <a:spLocks noChangeArrowheads="1"/>
          </p:cNvSpPr>
          <p:nvPr/>
        </p:nvSpPr>
        <p:spPr bwMode="auto">
          <a:xfrm>
            <a:off x="6858001" y="-36701"/>
            <a:ext cx="9172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6.2.1</a:t>
            </a:r>
          </a:p>
        </p:txBody>
      </p:sp>
    </p:spTree>
    <p:extLst>
      <p:ext uri="{BB962C8B-B14F-4D97-AF65-F5344CB8AC3E}">
        <p14:creationId xmlns:p14="http://schemas.microsoft.com/office/powerpoint/2010/main" val="31145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idf weight</a:t>
            </a:r>
          </a:p>
        </p:txBody>
      </p:sp>
      <p:sp>
        <p:nvSpPr>
          <p:cNvPr id="3686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df</a:t>
            </a:r>
            <a:r>
              <a:rPr lang="en-US" i="1" baseline="-25000" dirty="0" err="1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is the </a:t>
            </a:r>
            <a:r>
              <a:rPr lang="en-US" u="sng" dirty="0">
                <a:latin typeface="Calibri" charset="0"/>
                <a:ea typeface="ＭＳ Ｐゴシック" charset="0"/>
                <a:cs typeface="ＭＳ Ｐゴシック" charset="0"/>
              </a:rPr>
              <a:t>document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frequency of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the number of documents that contain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dirty="0" err="1">
                <a:latin typeface="Calibri" charset="0"/>
                <a:ea typeface="ＭＳ Ｐゴシック" charset="0"/>
              </a:rPr>
              <a:t>df</a:t>
            </a:r>
            <a:r>
              <a:rPr lang="en-US" i="1" baseline="-25000" dirty="0" err="1">
                <a:latin typeface="Calibri" charset="0"/>
                <a:ea typeface="ＭＳ Ｐゴシック" charset="0"/>
              </a:rPr>
              <a:t>t</a:t>
            </a:r>
            <a:r>
              <a:rPr lang="en-US" dirty="0">
                <a:latin typeface="Calibri" charset="0"/>
                <a:ea typeface="ＭＳ Ｐゴシック" charset="0"/>
              </a:rPr>
              <a:t> is an inverse measure of the informativeness of </a:t>
            </a:r>
            <a:r>
              <a:rPr lang="en-US" i="1" dirty="0">
                <a:latin typeface="Calibri" charset="0"/>
                <a:ea typeface="ＭＳ Ｐゴシック" charset="0"/>
              </a:rPr>
              <a:t>t</a:t>
            </a:r>
          </a:p>
          <a:p>
            <a:pPr lvl="1" eaLnBrk="1" hangingPunct="1"/>
            <a:r>
              <a:rPr lang="en-US" dirty="0" err="1">
                <a:latin typeface="Calibri" charset="0"/>
                <a:ea typeface="ＭＳ Ｐゴシック" charset="0"/>
              </a:rPr>
              <a:t>df</a:t>
            </a:r>
            <a:r>
              <a:rPr lang="en-US" i="1" baseline="-25000" dirty="0" err="1">
                <a:latin typeface="Calibri" charset="0"/>
                <a:ea typeface="ＭＳ Ｐゴシック" charset="0"/>
              </a:rPr>
              <a:t>t</a:t>
            </a:r>
            <a:r>
              <a:rPr lang="en-US" i="1" baseline="-25000" dirty="0">
                <a:latin typeface="Calibri" charset="0"/>
                <a:ea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  <a:sym typeface="Symbol" charset="0"/>
              </a:rPr>
              <a:t> </a:t>
            </a:r>
            <a:r>
              <a:rPr lang="en-US" i="1" dirty="0">
                <a:latin typeface="Calibri" charset="0"/>
                <a:ea typeface="ＭＳ Ｐゴシック" charset="0"/>
              </a:rPr>
              <a:t>N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We define the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idf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(inverse document frequency) of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by</a:t>
            </a:r>
          </a:p>
          <a:p>
            <a:pPr eaLnBrk="1" hangingPunct="1">
              <a:buFont typeface="Wingdings" charset="0"/>
              <a:buNone/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We use log (</a:t>
            </a:r>
            <a:r>
              <a:rPr lang="en-US" i="1" dirty="0">
                <a:latin typeface="Calibri" charset="0"/>
                <a:ea typeface="ＭＳ Ｐゴシック" charset="0"/>
              </a:rPr>
              <a:t>N</a:t>
            </a:r>
            <a:r>
              <a:rPr lang="en-US" dirty="0">
                <a:latin typeface="Calibri" charset="0"/>
                <a:ea typeface="ＭＳ Ｐゴシック" charset="0"/>
              </a:rPr>
              <a:t>/</a:t>
            </a:r>
            <a:r>
              <a:rPr lang="en-US" dirty="0" err="1">
                <a:latin typeface="Calibri" charset="0"/>
                <a:ea typeface="ＭＳ Ｐゴシック" charset="0"/>
              </a:rPr>
              <a:t>df</a:t>
            </a:r>
            <a:r>
              <a:rPr lang="en-US" i="1" baseline="-25000" dirty="0" err="1">
                <a:latin typeface="Calibri" charset="0"/>
                <a:ea typeface="ＭＳ Ｐゴシック" charset="0"/>
              </a:rPr>
              <a:t>t</a:t>
            </a:r>
            <a:r>
              <a:rPr lang="en-US" dirty="0">
                <a:latin typeface="Calibri" charset="0"/>
                <a:ea typeface="ＭＳ Ｐゴシック" charset="0"/>
              </a:rPr>
              <a:t>) instead of </a:t>
            </a:r>
            <a:r>
              <a:rPr lang="en-US" i="1" dirty="0">
                <a:latin typeface="Calibri" charset="0"/>
                <a:ea typeface="ＭＳ Ｐゴシック" charset="0"/>
              </a:rPr>
              <a:t>N</a:t>
            </a:r>
            <a:r>
              <a:rPr lang="en-US" dirty="0">
                <a:latin typeface="Calibri" charset="0"/>
                <a:ea typeface="ＭＳ Ｐゴシック" charset="0"/>
              </a:rPr>
              <a:t>/</a:t>
            </a:r>
            <a:r>
              <a:rPr lang="en-US" dirty="0" err="1">
                <a:latin typeface="Calibri" charset="0"/>
                <a:ea typeface="ＭＳ Ｐゴシック" charset="0"/>
              </a:rPr>
              <a:t>df</a:t>
            </a:r>
            <a:r>
              <a:rPr lang="en-US" i="1" baseline="-25000" dirty="0" err="1">
                <a:latin typeface="Calibri" charset="0"/>
                <a:ea typeface="ＭＳ Ｐゴシック" charset="0"/>
              </a:rPr>
              <a:t>t</a:t>
            </a:r>
            <a:r>
              <a:rPr lang="en-US" dirty="0">
                <a:latin typeface="Calibri" charset="0"/>
                <a:ea typeface="ＭＳ Ｐゴシック" charset="0"/>
              </a:rPr>
              <a:t> to “dampen” the effect of </a:t>
            </a:r>
            <a:r>
              <a:rPr lang="en-US" dirty="0" err="1">
                <a:latin typeface="Calibri" charset="0"/>
                <a:ea typeface="ＭＳ Ｐゴシック" charset="0"/>
              </a:rPr>
              <a:t>idf</a:t>
            </a:r>
            <a:r>
              <a:rPr lang="en-US" dirty="0">
                <a:latin typeface="Calibri" charset="0"/>
                <a:ea typeface="ＭＳ Ｐゴシック" charset="0"/>
              </a:rPr>
              <a:t>.</a:t>
            </a: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2780110" y="3061098"/>
          <a:ext cx="2727722" cy="539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55600" imgH="228600" progId="Equation.3">
                  <p:embed/>
                </p:oleObj>
              </mc:Choice>
              <mc:Fallback>
                <p:oleObj name="Equation" r:id="rId2" imgW="1155600" imgH="228600" progId="Equation.3">
                  <p:embed/>
                  <p:pic>
                    <p:nvPicPr>
                      <p:cNvPr id="368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0110" y="3061098"/>
                        <a:ext cx="2727722" cy="5393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Callout 2 4"/>
          <p:cNvSpPr>
            <a:spLocks/>
          </p:cNvSpPr>
          <p:nvPr/>
        </p:nvSpPr>
        <p:spPr bwMode="auto">
          <a:xfrm>
            <a:off x="2114551" y="4614149"/>
            <a:ext cx="5352747" cy="369332"/>
          </a:xfrm>
          <a:prstGeom prst="borderCallout2">
            <a:avLst>
              <a:gd name="adj1" fmla="val 49403"/>
              <a:gd name="adj2" fmla="val -28"/>
              <a:gd name="adj3" fmla="val -242981"/>
              <a:gd name="adj4" fmla="val -13440"/>
              <a:gd name="adj5" fmla="val -321356"/>
              <a:gd name="adj6" fmla="val 42366"/>
            </a:avLst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r>
              <a:rPr lang="en-US" sz="1800" dirty="0">
                <a:solidFill>
                  <a:srgbClr val="357E69"/>
                </a:solidFill>
              </a:rPr>
              <a:t>Will turn out the base of the log is immaterial.</a:t>
            </a:r>
          </a:p>
        </p:txBody>
      </p:sp>
      <p:sp>
        <p:nvSpPr>
          <p:cNvPr id="36870" name="TextBox 4"/>
          <p:cNvSpPr txBox="1">
            <a:spLocks noChangeArrowheads="1"/>
          </p:cNvSpPr>
          <p:nvPr/>
        </p:nvSpPr>
        <p:spPr bwMode="auto">
          <a:xfrm>
            <a:off x="6858001" y="-36701"/>
            <a:ext cx="9172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6.2.1</a:t>
            </a:r>
          </a:p>
        </p:txBody>
      </p:sp>
    </p:spTree>
    <p:extLst>
      <p:ext uri="{BB962C8B-B14F-4D97-AF65-F5344CB8AC3E}">
        <p14:creationId xmlns:p14="http://schemas.microsoft.com/office/powerpoint/2010/main" val="362363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build="p"/>
      <p:bldP spid="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idf example, suppose </a:t>
            </a:r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N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= 1 million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257300" y="1314450"/>
          <a:ext cx="6686550" cy="2341962"/>
        </p:xfrm>
        <a:graphic>
          <a:graphicData uri="http://schemas.openxmlformats.org/drawingml/2006/table">
            <a:tbl>
              <a:tblPr/>
              <a:tblGrid>
                <a:gridCol w="22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5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term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df</a:t>
                      </a:r>
                      <a:r>
                        <a:rPr kumimoji="0" lang="en-US" sz="14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t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 Unicode MS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idf</a:t>
                      </a:r>
                      <a:r>
                        <a:rPr kumimoji="0" lang="en-US" sz="14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t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  <a:cs typeface="Arial Unicode MS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5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calpurnia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 Unicode MS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5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animal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100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 Unicode MS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5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sunday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1,000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 Unicode MS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5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fly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10,000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 Unicode MS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5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under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100,000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 Unicode MS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5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the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1,000,000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 Unicode MS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7926" name="TextBox 4"/>
          <p:cNvSpPr txBox="1">
            <a:spLocks noChangeArrowheads="1"/>
          </p:cNvSpPr>
          <p:nvPr/>
        </p:nvSpPr>
        <p:spPr bwMode="auto">
          <a:xfrm>
            <a:off x="1590675" y="4396979"/>
            <a:ext cx="60580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800"/>
              <a:t>There is one idf value for each term </a:t>
            </a:r>
            <a:r>
              <a:rPr lang="en-US" sz="1800" i="1"/>
              <a:t>t</a:t>
            </a:r>
            <a:r>
              <a:rPr lang="en-US" sz="1800"/>
              <a:t> in a collection.</a:t>
            </a:r>
          </a:p>
        </p:txBody>
      </p:sp>
      <p:sp>
        <p:nvSpPr>
          <p:cNvPr id="37927" name="TextBox 4"/>
          <p:cNvSpPr txBox="1">
            <a:spLocks noChangeArrowheads="1"/>
          </p:cNvSpPr>
          <p:nvPr/>
        </p:nvSpPr>
        <p:spPr bwMode="auto">
          <a:xfrm>
            <a:off x="6858001" y="-36701"/>
            <a:ext cx="9172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6.2.1</a:t>
            </a:r>
          </a:p>
        </p:txBody>
      </p:sp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2686051" y="3829050"/>
          <a:ext cx="2727722" cy="539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55600" imgH="228600" progId="Equation.3">
                  <p:embed/>
                </p:oleObj>
              </mc:Choice>
              <mc:Fallback>
                <p:oleObj name="Equation" r:id="rId3" imgW="1155600" imgH="228600" progId="Equation.3">
                  <p:embed/>
                  <p:pic>
                    <p:nvPicPr>
                      <p:cNvPr id="3789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1" y="3829050"/>
                        <a:ext cx="2727722" cy="5393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649794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Effect of idf on ranking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Question: Does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idf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have an effect on ranking for one-term queries, like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iPhone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28448794" indent="-28105894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3429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6858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0287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3716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2B5E4D45-71CB-1E4C-ADFA-ED3AC2174804}" type="slidenum">
              <a:rPr lang="en-US" sz="900">
                <a:solidFill>
                  <a:srgbClr val="898989"/>
                </a:solidFill>
                <a:latin typeface="Calibri" charset="0"/>
              </a:rPr>
              <a:pPr eaLnBrk="1" hangingPunct="1"/>
              <a:t>134</a:t>
            </a:fld>
            <a:endParaRPr lang="en-US" sz="9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1331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Effect of idf on ranking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Question: Does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idf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have an effect on ranking for one-term queries, like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iPhone</a:t>
            </a:r>
          </a:p>
          <a:p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idf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has no effect on ranking one term queries</a:t>
            </a:r>
          </a:p>
          <a:p>
            <a:pPr lvl="1"/>
            <a:r>
              <a:rPr lang="en-US" dirty="0" err="1">
                <a:latin typeface="Calibri" charset="0"/>
                <a:ea typeface="ＭＳ Ｐゴシック" charset="0"/>
              </a:rPr>
              <a:t>idf</a:t>
            </a:r>
            <a:r>
              <a:rPr lang="en-US" dirty="0">
                <a:latin typeface="Calibri" charset="0"/>
                <a:ea typeface="ＭＳ Ｐゴシック" charset="0"/>
              </a:rPr>
              <a:t> affects the ranking of documents for queries with at least two terms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For the query </a:t>
            </a:r>
            <a:r>
              <a:rPr lang="en-US" dirty="0">
                <a:solidFill>
                  <a:srgbClr val="357E69"/>
                </a:solidFill>
                <a:latin typeface="Calibri" charset="0"/>
                <a:ea typeface="ＭＳ Ｐゴシック" charset="0"/>
              </a:rPr>
              <a:t>capricious person</a:t>
            </a:r>
            <a:r>
              <a:rPr lang="en-US" dirty="0">
                <a:latin typeface="Calibri" charset="0"/>
                <a:ea typeface="ＭＳ Ｐゴシック" charset="0"/>
              </a:rPr>
              <a:t>, </a:t>
            </a:r>
            <a:r>
              <a:rPr lang="en-US" dirty="0" err="1">
                <a:latin typeface="Calibri" charset="0"/>
                <a:ea typeface="ＭＳ Ｐゴシック" charset="0"/>
              </a:rPr>
              <a:t>idf</a:t>
            </a:r>
            <a:r>
              <a:rPr lang="en-US" dirty="0">
                <a:latin typeface="Calibri" charset="0"/>
                <a:ea typeface="ＭＳ Ｐゴシック" charset="0"/>
              </a:rPr>
              <a:t> weighting makes occurrences of </a:t>
            </a:r>
            <a:r>
              <a:rPr lang="en-US" dirty="0">
                <a:solidFill>
                  <a:srgbClr val="357E69"/>
                </a:solidFill>
                <a:latin typeface="Calibri" charset="0"/>
                <a:ea typeface="ＭＳ Ｐゴシック" charset="0"/>
              </a:rPr>
              <a:t>capricious</a:t>
            </a:r>
            <a:r>
              <a:rPr lang="en-US" dirty="0">
                <a:latin typeface="Calibri" charset="0"/>
                <a:ea typeface="ＭＳ Ｐゴシック" charset="0"/>
              </a:rPr>
              <a:t> count for much more in the final document ranking than occurrences of </a:t>
            </a:r>
            <a:r>
              <a:rPr lang="en-US" dirty="0">
                <a:solidFill>
                  <a:srgbClr val="357E69"/>
                </a:solidFill>
                <a:latin typeface="Calibri" charset="0"/>
                <a:ea typeface="ＭＳ Ｐゴシック" charset="0"/>
              </a:rPr>
              <a:t>person</a:t>
            </a:r>
            <a:r>
              <a:rPr lang="en-US" dirty="0">
                <a:latin typeface="Calibri" charset="0"/>
                <a:ea typeface="ＭＳ Ｐゴシック" charset="0"/>
              </a:rPr>
              <a:t>.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28448794" indent="-28105894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3429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6858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0287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3716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2B5E4D45-71CB-1E4C-ADFA-ED3AC2174804}" type="slidenum">
              <a:rPr lang="en-US" sz="900">
                <a:solidFill>
                  <a:srgbClr val="898989"/>
                </a:solidFill>
                <a:latin typeface="Calibri" charset="0"/>
              </a:rPr>
              <a:pPr eaLnBrk="1" hangingPunct="1"/>
              <a:t>135</a:t>
            </a:fld>
            <a:endParaRPr lang="en-US" sz="900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19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Collection vs. Document frequency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657350" y="1257300"/>
            <a:ext cx="5829300" cy="36576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collection frequency of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is the number of occurrences of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in the collection, counting multiple occurrences.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Example: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Which word is a better search term (and should get a higher weight)?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00250" y="2743200"/>
          <a:ext cx="5143500" cy="982266"/>
        </p:xfrm>
        <a:graphic>
          <a:graphicData uri="http://schemas.openxmlformats.org/drawingml/2006/table">
            <a:tbl>
              <a:tblPr/>
              <a:tblGrid>
                <a:gridCol w="11061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Word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Collection frequency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Document frequency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8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insurance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10440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3997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8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try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10422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8760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982" name="TextBox 4"/>
          <p:cNvSpPr txBox="1">
            <a:spLocks noChangeArrowheads="1"/>
          </p:cNvSpPr>
          <p:nvPr/>
        </p:nvSpPr>
        <p:spPr bwMode="auto">
          <a:xfrm>
            <a:off x="6858001" y="-36701"/>
            <a:ext cx="9172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6.2.1</a:t>
            </a:r>
          </a:p>
        </p:txBody>
      </p:sp>
    </p:spTree>
    <p:extLst>
      <p:ext uri="{BB962C8B-B14F-4D97-AF65-F5344CB8AC3E}">
        <p14:creationId xmlns:p14="http://schemas.microsoft.com/office/powerpoint/2010/main" val="91658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(Inverse) Document frequency weighting</a:t>
            </a:r>
          </a:p>
        </p:txBody>
      </p:sp>
    </p:spTree>
    <p:extLst>
      <p:ext uri="{BB962C8B-B14F-4D97-AF65-F5344CB8AC3E}">
        <p14:creationId xmlns:p14="http://schemas.microsoft.com/office/powerpoint/2010/main" val="162642361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tf-idf</a:t>
            </a:r>
            <a:r>
              <a:rPr lang="en-US" dirty="0"/>
              <a:t> weighting</a:t>
            </a:r>
          </a:p>
        </p:txBody>
      </p:sp>
    </p:spTree>
    <p:extLst>
      <p:ext uri="{BB962C8B-B14F-4D97-AF65-F5344CB8AC3E}">
        <p14:creationId xmlns:p14="http://schemas.microsoft.com/office/powerpoint/2010/main" val="11668728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tf-idf weighting</a:t>
            </a:r>
          </a:p>
        </p:txBody>
      </p:sp>
      <p:sp>
        <p:nvSpPr>
          <p:cNvPr id="6148" name="Content Placeholder 2"/>
          <p:cNvSpPr>
            <a:spLocks noGrp="1"/>
          </p:cNvSpPr>
          <p:nvPr>
            <p:ph idx="1"/>
          </p:nvPr>
        </p:nvSpPr>
        <p:spPr>
          <a:xfrm>
            <a:off x="1428750" y="1314450"/>
            <a:ext cx="6343650" cy="3657600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tf-idf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weight of a term is the product of its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tf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weight and its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idf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weight.</a:t>
            </a:r>
          </a:p>
          <a:p>
            <a:pPr eaLnBrk="1" hangingPunct="1">
              <a:buFont typeface="Wingdings" charset="0"/>
              <a:buNone/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Best known weighting scheme in information retrieval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Note: the “-” in </a:t>
            </a:r>
            <a:r>
              <a:rPr lang="en-US" dirty="0" err="1">
                <a:latin typeface="Calibri" charset="0"/>
                <a:ea typeface="ＭＳ Ｐゴシック" charset="0"/>
              </a:rPr>
              <a:t>tf-idf</a:t>
            </a:r>
            <a:r>
              <a:rPr lang="en-US" dirty="0">
                <a:latin typeface="Calibri" charset="0"/>
                <a:ea typeface="ＭＳ Ｐゴシック" charset="0"/>
              </a:rPr>
              <a:t> is a hyphen, not a minus sign!</a:t>
            </a:r>
          </a:p>
          <a:p>
            <a:pPr lvl="1" eaLnBrk="1" hangingPunct="1"/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</a:rPr>
              <a:t>Alternative names: </a:t>
            </a:r>
            <a:r>
              <a:rPr lang="en-US" dirty="0" err="1">
                <a:solidFill>
                  <a:srgbClr val="C00000"/>
                </a:solidFill>
                <a:latin typeface="Calibri" charset="0"/>
                <a:ea typeface="ＭＳ Ｐゴシック" charset="0"/>
              </a:rPr>
              <a:t>tf.idf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</a:rPr>
              <a:t>, </a:t>
            </a:r>
            <a:r>
              <a:rPr lang="en-US" dirty="0" err="1">
                <a:solidFill>
                  <a:srgbClr val="C00000"/>
                </a:solidFill>
                <a:latin typeface="Calibri" charset="0"/>
                <a:ea typeface="ＭＳ Ｐゴシック" charset="0"/>
              </a:rPr>
              <a:t>tf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</a:rPr>
              <a:t> x </a:t>
            </a:r>
            <a:r>
              <a:rPr lang="en-US" dirty="0" err="1">
                <a:solidFill>
                  <a:srgbClr val="C00000"/>
                </a:solidFill>
                <a:latin typeface="Calibri" charset="0"/>
                <a:ea typeface="ＭＳ Ｐゴシック" charset="0"/>
              </a:rPr>
              <a:t>idf</a:t>
            </a:r>
            <a:endParaRPr lang="en-US" dirty="0">
              <a:solidFill>
                <a:srgbClr val="C00000"/>
              </a:solidFill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Increases with the number of occurrences within a document</a:t>
            </a:r>
          </a:p>
          <a:p>
            <a:pPr eaLnBrk="1" hangingPunct="1"/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Increases with the rarity of the term in the collection</a:t>
            </a: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2057400" y="2053828"/>
          <a:ext cx="4744641" cy="575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95200" imgH="253800" progId="Equation.3">
                  <p:embed/>
                </p:oleObj>
              </mc:Choice>
              <mc:Fallback>
                <p:oleObj name="Equation" r:id="rId2" imgW="2095200" imgH="253800" progId="Equation.3">
                  <p:embed/>
                  <p:pic>
                    <p:nvPicPr>
                      <p:cNvPr id="430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053828"/>
                        <a:ext cx="4744641" cy="5750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Box 4"/>
          <p:cNvSpPr txBox="1">
            <a:spLocks noChangeArrowheads="1"/>
          </p:cNvSpPr>
          <p:nvPr/>
        </p:nvSpPr>
        <p:spPr bwMode="auto">
          <a:xfrm>
            <a:off x="6858001" y="-36701"/>
            <a:ext cx="9172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6.2.2</a:t>
            </a:r>
          </a:p>
        </p:txBody>
      </p:sp>
    </p:spTree>
    <p:extLst>
      <p:ext uri="{BB962C8B-B14F-4D97-AF65-F5344CB8AC3E}">
        <p14:creationId xmlns:p14="http://schemas.microsoft.com/office/powerpoint/2010/main" val="33891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Classification Methods:  Hand-coded rules</a:t>
            </a:r>
          </a:p>
        </p:txBody>
      </p:sp>
      <p:sp>
        <p:nvSpPr>
          <p:cNvPr id="27651" name="Rectangle 5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321040" cy="3429000"/>
          </a:xfrm>
        </p:spPr>
        <p:txBody>
          <a:bodyPr/>
          <a:lstStyle/>
          <a:p>
            <a:r>
              <a:rPr lang="en-US">
                <a:latin typeface="Calibri" charset="0"/>
              </a:rPr>
              <a:t>Rules based on combinations of words or other features</a:t>
            </a:r>
          </a:p>
          <a:p>
            <a:pPr lvl="1"/>
            <a:r>
              <a:rPr lang="en-US">
                <a:latin typeface="Calibri" charset="0"/>
              </a:rPr>
              <a:t> spam: black-list-address OR (“dollars” AND “you have been selected”)</a:t>
            </a:r>
          </a:p>
          <a:p>
            <a:r>
              <a:rPr lang="en-US">
                <a:latin typeface="Calibri" charset="0"/>
              </a:rPr>
              <a:t>Accuracy can be high</a:t>
            </a:r>
          </a:p>
          <a:p>
            <a:pPr lvl="1"/>
            <a:r>
              <a:rPr lang="en-US">
                <a:latin typeface="Calibri" charset="0"/>
              </a:rPr>
              <a:t>If rules carefully refined by expert</a:t>
            </a:r>
          </a:p>
          <a:p>
            <a:r>
              <a:rPr lang="en-US">
                <a:latin typeface="Calibri" charset="0"/>
              </a:rPr>
              <a:t>But building and maintaining these rules is expensive</a:t>
            </a:r>
          </a:p>
        </p:txBody>
      </p:sp>
    </p:spTree>
    <p:extLst>
      <p:ext uri="{BB962C8B-B14F-4D97-AF65-F5344CB8AC3E}">
        <p14:creationId xmlns:p14="http://schemas.microsoft.com/office/powerpoint/2010/main" val="1903313730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Final ranking of documents for a query</a:t>
            </a:r>
          </a:p>
        </p:txBody>
      </p:sp>
      <p:sp>
        <p:nvSpPr>
          <p:cNvPr id="4403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3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28448794" indent="-28105894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3429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6858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0287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3716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C888EEE6-E5D6-B744-97BF-5340DF07A521}" type="slidenum">
              <a:rPr lang="en-US" sz="900">
                <a:solidFill>
                  <a:srgbClr val="898989"/>
                </a:solidFill>
                <a:latin typeface="Calibri" charset="0"/>
              </a:rPr>
              <a:pPr eaLnBrk="1" hangingPunct="1"/>
              <a:t>140</a:t>
            </a:fld>
            <a:endParaRPr lang="en-US" sz="900">
              <a:solidFill>
                <a:srgbClr val="898989"/>
              </a:solidFill>
              <a:latin typeface="Calibri" charset="0"/>
            </a:endParaRPr>
          </a:p>
        </p:txBody>
      </p:sp>
      <p:graphicFrame>
        <p:nvGraphicFramePr>
          <p:cNvPr id="44034" name="Object 3"/>
          <p:cNvGraphicFramePr>
            <a:graphicFrameLocks noChangeAspect="1"/>
          </p:cNvGraphicFramePr>
          <p:nvPr/>
        </p:nvGraphicFramePr>
        <p:xfrm>
          <a:off x="2057401" y="2114550"/>
          <a:ext cx="5251847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14500" imgH="279400" progId="Equation.3">
                  <p:embed/>
                </p:oleObj>
              </mc:Choice>
              <mc:Fallback>
                <p:oleObj name="Equation" r:id="rId2" imgW="1714500" imgH="279400" progId="Equation.3">
                  <p:embed/>
                  <p:pic>
                    <p:nvPicPr>
                      <p:cNvPr id="4403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1" y="2114550"/>
                        <a:ext cx="5251847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8" name="TextBox 5"/>
          <p:cNvSpPr txBox="1">
            <a:spLocks noChangeArrowheads="1"/>
          </p:cNvSpPr>
          <p:nvPr/>
        </p:nvSpPr>
        <p:spPr bwMode="auto">
          <a:xfrm>
            <a:off x="6858001" y="-36701"/>
            <a:ext cx="9172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6.2.2</a:t>
            </a:r>
          </a:p>
        </p:txBody>
      </p:sp>
    </p:spTree>
    <p:extLst>
      <p:ext uri="{BB962C8B-B14F-4D97-AF65-F5344CB8AC3E}">
        <p14:creationId xmlns:p14="http://schemas.microsoft.com/office/powerpoint/2010/main" val="23978153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Binary → count → weight matrix</a:t>
            </a:r>
          </a:p>
        </p:txBody>
      </p:sp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1233487" y="1428750"/>
          <a:ext cx="6710363" cy="2008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779000" imgH="2933700" progId="Excel.Sheet.8">
                  <p:embed/>
                </p:oleObj>
              </mc:Choice>
              <mc:Fallback>
                <p:oleObj name="Worksheet" r:id="rId2" imgW="9779000" imgH="2933700" progId="Excel.Sheet.8">
                  <p:embed/>
                  <p:pic>
                    <p:nvPicPr>
                      <p:cNvPr id="4505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487" y="1428750"/>
                        <a:ext cx="6710363" cy="20085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TextBox 8"/>
          <p:cNvSpPr txBox="1">
            <a:spLocks noChangeArrowheads="1"/>
          </p:cNvSpPr>
          <p:nvPr/>
        </p:nvSpPr>
        <p:spPr bwMode="auto">
          <a:xfrm>
            <a:off x="1600200" y="4000501"/>
            <a:ext cx="60007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800"/>
              <a:t>Each document is now represented by a real-valued vector of tf-idf weights ∈ </a:t>
            </a:r>
            <a:r>
              <a:rPr lang="en-US" sz="1800">
                <a:latin typeface="Palatino Linotype" charset="0"/>
              </a:rPr>
              <a:t>R</a:t>
            </a:r>
            <a:r>
              <a:rPr lang="en-US" sz="1800" baseline="30000"/>
              <a:t>|V|</a:t>
            </a:r>
          </a:p>
        </p:txBody>
      </p:sp>
      <p:sp>
        <p:nvSpPr>
          <p:cNvPr id="45061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126545639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tf-idf</a:t>
            </a:r>
            <a:r>
              <a:rPr lang="en-US" dirty="0"/>
              <a:t> weighting</a:t>
            </a:r>
          </a:p>
        </p:txBody>
      </p:sp>
    </p:spTree>
    <p:extLst>
      <p:ext uri="{BB962C8B-B14F-4D97-AF65-F5344CB8AC3E}">
        <p14:creationId xmlns:p14="http://schemas.microsoft.com/office/powerpoint/2010/main" val="308535926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Vector Space Model (VSM)</a:t>
            </a:r>
          </a:p>
        </p:txBody>
      </p:sp>
    </p:spTree>
    <p:extLst>
      <p:ext uri="{BB962C8B-B14F-4D97-AF65-F5344CB8AC3E}">
        <p14:creationId xmlns:p14="http://schemas.microsoft.com/office/powerpoint/2010/main" val="24366101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Documents as vectors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Now we have a |V|-dimensional vector space</a:t>
            </a:r>
          </a:p>
          <a:p>
            <a:pPr eaLnBrk="1" hangingPunct="1"/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Terms are axes of the space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Documents are points or vectors in this space</a:t>
            </a:r>
          </a:p>
          <a:p>
            <a:pPr eaLnBrk="1" hangingPunct="1"/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Very high-dimensional: tens of millions of dimensions when you apply this to a web search engine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These are very sparse vectors – most entries are zero</a:t>
            </a:r>
          </a:p>
        </p:txBody>
      </p:sp>
      <p:sp>
        <p:nvSpPr>
          <p:cNvPr id="46084" name="TextBox 3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183572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Queries as vectors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u="sng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Key idea 1:</a:t>
            </a:r>
            <a:r>
              <a:rPr lang="en-US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Do the same for queries: represent them as vectors in the space</a:t>
            </a:r>
          </a:p>
          <a:p>
            <a:pPr eaLnBrk="1" hangingPunct="1"/>
            <a:r>
              <a:rPr lang="en-US" u="sng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Key idea 2:</a:t>
            </a:r>
            <a:r>
              <a:rPr lang="en-US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Rank documents according to their proximity to the query in this space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proximity = similarity of vectors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proximity ≈ inverse of distance</a:t>
            </a:r>
          </a:p>
          <a:p>
            <a:pPr eaLnBrk="1" hangingPunct="1"/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Recall: We do this because we want to get away from the you’re-either-in-or-out Boolean model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Instead: rank more relevant documents higher than less relevant documents</a:t>
            </a:r>
          </a:p>
        </p:txBody>
      </p:sp>
      <p:sp>
        <p:nvSpPr>
          <p:cNvPr id="47108" name="TextBox 3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419362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Formalizing vector space proximity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First cut: distance between two points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( = distance between the end points of the two vectors)</a:t>
            </a:r>
          </a:p>
          <a:p>
            <a:pPr eaLnBrk="1" hangingPunct="1"/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Euclidean distance?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Euclidean distance is a bad idea . . .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. . . because Euclidean distance is </a:t>
            </a:r>
            <a:r>
              <a:rPr lang="en-US" dirty="0">
                <a:solidFill>
                  <a:srgbClr val="357E69"/>
                </a:solidFill>
                <a:latin typeface="Calibri" charset="0"/>
                <a:ea typeface="ＭＳ Ｐゴシック" charset="0"/>
                <a:cs typeface="ＭＳ Ｐゴシック" charset="0"/>
              </a:rPr>
              <a:t>large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for vectors of </a:t>
            </a:r>
            <a:r>
              <a:rPr lang="en-US" dirty="0">
                <a:solidFill>
                  <a:srgbClr val="357E69"/>
                </a:solidFill>
                <a:latin typeface="Calibri" charset="0"/>
                <a:ea typeface="ＭＳ Ｐゴシック" charset="0"/>
                <a:cs typeface="ＭＳ Ｐゴシック" charset="0"/>
              </a:rPr>
              <a:t>different lengths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.</a:t>
            </a:r>
          </a:p>
        </p:txBody>
      </p:sp>
      <p:sp>
        <p:nvSpPr>
          <p:cNvPr id="48132" name="TextBox 3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115105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1657350" y="171450"/>
            <a:ext cx="5486400" cy="790575"/>
          </a:xfrm>
        </p:spPr>
        <p:txBody>
          <a:bodyPr/>
          <a:lstStyle/>
          <a:p>
            <a:pPr eaLnBrk="1" hangingPunct="1"/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Why distance is a bad idea</a:t>
            </a:r>
          </a:p>
        </p:txBody>
      </p:sp>
      <p:pic>
        <p:nvPicPr>
          <p:cNvPr id="49155" name="Content Placeholder 3" descr="vs1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43350" y="1200150"/>
            <a:ext cx="3943350" cy="3086100"/>
          </a:xfrm>
        </p:spPr>
      </p:pic>
      <p:sp>
        <p:nvSpPr>
          <p:cNvPr id="49156" name="Text Placeholder 4"/>
          <p:cNvSpPr>
            <a:spLocks noGrp="1"/>
          </p:cNvSpPr>
          <p:nvPr>
            <p:ph type="body" sz="half" idx="2"/>
          </p:nvPr>
        </p:nvSpPr>
        <p:spPr>
          <a:xfrm>
            <a:off x="1485900" y="1225153"/>
            <a:ext cx="2256235" cy="3518297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The Euclidean distance between </a:t>
            </a:r>
            <a:r>
              <a:rPr lang="en-US" sz="1800" i="1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q</a:t>
            </a:r>
          </a:p>
          <a:p>
            <a:pPr eaLnBrk="1" hangingPunct="1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and </a:t>
            </a:r>
            <a:r>
              <a:rPr lang="en-US" sz="1800" i="1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1800" i="1" baseline="-25000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 is large even though the</a:t>
            </a:r>
          </a:p>
          <a:p>
            <a:pPr eaLnBrk="1" hangingPunct="1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distribution of terms in the query </a:t>
            </a:r>
            <a:r>
              <a:rPr lang="en-US" sz="1800" i="1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q</a:t>
            </a:r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and the distribution of</a:t>
            </a:r>
          </a:p>
          <a:p>
            <a:pPr eaLnBrk="1" hangingPunct="1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terms in the document </a:t>
            </a:r>
            <a:r>
              <a:rPr lang="en-US" sz="1800" i="1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1800" i="1" baseline="-25000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 are</a:t>
            </a:r>
          </a:p>
          <a:p>
            <a:pPr eaLnBrk="1" hangingPunct="1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very similar.</a:t>
            </a:r>
          </a:p>
        </p:txBody>
      </p:sp>
      <p:cxnSp>
        <p:nvCxnSpPr>
          <p:cNvPr id="49157" name="Straight Arrow Connector 6"/>
          <p:cNvCxnSpPr>
            <a:cxnSpLocks noChangeShapeType="1"/>
          </p:cNvCxnSpPr>
          <p:nvPr/>
        </p:nvCxnSpPr>
        <p:spPr bwMode="auto">
          <a:xfrm>
            <a:off x="2400300" y="1600200"/>
            <a:ext cx="17145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58" name="Straight Arrow Connector 7"/>
          <p:cNvCxnSpPr>
            <a:cxnSpLocks noChangeShapeType="1"/>
          </p:cNvCxnSpPr>
          <p:nvPr/>
        </p:nvCxnSpPr>
        <p:spPr bwMode="auto">
          <a:xfrm>
            <a:off x="2000250" y="1884760"/>
            <a:ext cx="171450" cy="119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59" name="Straight Arrow Connector 8"/>
          <p:cNvCxnSpPr>
            <a:cxnSpLocks noChangeShapeType="1"/>
          </p:cNvCxnSpPr>
          <p:nvPr/>
        </p:nvCxnSpPr>
        <p:spPr bwMode="auto">
          <a:xfrm>
            <a:off x="2743200" y="2799160"/>
            <a:ext cx="171450" cy="119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0" name="Straight Arrow Connector 9"/>
          <p:cNvCxnSpPr>
            <a:cxnSpLocks noChangeShapeType="1"/>
          </p:cNvCxnSpPr>
          <p:nvPr/>
        </p:nvCxnSpPr>
        <p:spPr bwMode="auto">
          <a:xfrm>
            <a:off x="2571750" y="3656410"/>
            <a:ext cx="171450" cy="119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161" name="TextBox 8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23828904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Use angle instead of distance</a:t>
            </a:r>
          </a:p>
        </p:txBody>
      </p:sp>
      <p:sp>
        <p:nvSpPr>
          <p:cNvPr id="50179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Thought experiment: take a document </a:t>
            </a:r>
            <a:r>
              <a:rPr lang="en-US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d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and append it to itself. Call this document </a:t>
            </a:r>
            <a:r>
              <a:rPr lang="en-US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d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′.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“Semantically”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d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d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′ have the same content</a:t>
            </a:r>
          </a:p>
          <a:p>
            <a:pPr eaLnBrk="1" hangingPunct="1"/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The Euclidean distance between the two documents can be quite large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angle between the two documents is 0, corresponding to maximal similarity.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Key idea: Rank documents according to angle with query.</a:t>
            </a:r>
          </a:p>
        </p:txBody>
      </p:sp>
      <p:sp>
        <p:nvSpPr>
          <p:cNvPr id="50180" name="TextBox 3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107509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From angles to cosines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following two notions are equivalent.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Rank documents in </a:t>
            </a:r>
            <a:r>
              <a:rPr lang="en-US" u="sng" dirty="0">
                <a:latin typeface="Calibri" charset="0"/>
                <a:ea typeface="ＭＳ Ｐゴシック" charset="0"/>
              </a:rPr>
              <a:t>decreasing</a:t>
            </a:r>
            <a:r>
              <a:rPr lang="en-US" dirty="0">
                <a:latin typeface="Calibri" charset="0"/>
                <a:ea typeface="ＭＳ Ｐゴシック" charset="0"/>
              </a:rPr>
              <a:t> order of the angle between query and document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Rank documents in </a:t>
            </a:r>
            <a:r>
              <a:rPr lang="en-US" u="sng" dirty="0">
                <a:latin typeface="Calibri" charset="0"/>
                <a:ea typeface="ＭＳ Ｐゴシック" charset="0"/>
              </a:rPr>
              <a:t>increasing</a:t>
            </a:r>
            <a:r>
              <a:rPr lang="en-US" dirty="0">
                <a:latin typeface="Calibri" charset="0"/>
                <a:ea typeface="ＭＳ Ｐゴシック" charset="0"/>
              </a:rPr>
              <a:t> order of </a:t>
            </a:r>
          </a:p>
          <a:p>
            <a:pPr marL="685800" lvl="2" indent="0">
              <a:buNone/>
            </a:pPr>
            <a:r>
              <a:rPr lang="en-US" sz="1800" dirty="0">
                <a:latin typeface="Calibri" charset="0"/>
                <a:ea typeface="ＭＳ Ｐゴシック" charset="0"/>
              </a:rPr>
              <a:t>cosine(</a:t>
            </a:r>
            <a:r>
              <a:rPr lang="en-US" sz="1800" dirty="0" err="1">
                <a:latin typeface="Calibri" charset="0"/>
                <a:ea typeface="ＭＳ Ｐゴシック" charset="0"/>
              </a:rPr>
              <a:t>query,document</a:t>
            </a:r>
            <a:r>
              <a:rPr lang="en-US" sz="1800" dirty="0">
                <a:latin typeface="Calibri" charset="0"/>
                <a:ea typeface="ＭＳ Ｐゴシック" charset="0"/>
              </a:rPr>
              <a:t>)</a:t>
            </a:r>
          </a:p>
          <a:p>
            <a:pPr marL="685800" lvl="2" indent="0">
              <a:buNone/>
            </a:pPr>
            <a:endParaRPr lang="en-US" sz="1800" dirty="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Cosine is a monotonically decreasing function for the interval [0</a:t>
            </a:r>
            <a:r>
              <a:rPr lang="en-US" baseline="30000" dirty="0">
                <a:latin typeface="Calibri" charset="0"/>
                <a:ea typeface="ＭＳ Ｐゴシック" charset="0"/>
                <a:cs typeface="ＭＳ Ｐゴシック" charset="0"/>
              </a:rPr>
              <a:t>o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, 180</a:t>
            </a:r>
            <a:r>
              <a:rPr lang="en-US" baseline="30000" dirty="0">
                <a:latin typeface="Calibri" charset="0"/>
                <a:ea typeface="ＭＳ Ｐゴシック" charset="0"/>
                <a:cs typeface="ＭＳ Ｐゴシック" charset="0"/>
              </a:rPr>
              <a:t>o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]</a:t>
            </a:r>
          </a:p>
        </p:txBody>
      </p:sp>
      <p:sp>
        <p:nvSpPr>
          <p:cNvPr id="51204" name="TextBox 3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18574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060" y="3810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sz="3600"/>
              <a:t>Classification Methods:</a:t>
            </a:r>
            <a:br>
              <a:rPr lang="en-US" sz="3600"/>
            </a:br>
            <a:r>
              <a:rPr lang="en-US" sz="3600"/>
              <a:t>Supervised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543801" cy="3429000"/>
          </a:xfrm>
        </p:spPr>
        <p:txBody>
          <a:bodyPr/>
          <a:lstStyle/>
          <a:p>
            <a:r>
              <a:rPr lang="en-US" sz="2800" i="1">
                <a:latin typeface="Calibri" charset="0"/>
              </a:rPr>
              <a:t>Input: </a:t>
            </a:r>
          </a:p>
          <a:p>
            <a:pPr lvl="1"/>
            <a:r>
              <a:rPr lang="en-US" sz="2400">
                <a:latin typeface="Calibri" charset="0"/>
              </a:rPr>
              <a:t>a document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400" i="1">
                <a:latin typeface="Calibri" charset="0"/>
              </a:rPr>
              <a:t> </a:t>
            </a:r>
            <a:r>
              <a:rPr lang="en-US" sz="240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  <a:endParaRPr lang="en-US" sz="1800" i="1">
              <a:solidFill>
                <a:srgbClr val="FF0000"/>
              </a:solidFill>
              <a:latin typeface="Calibri" charset="0"/>
            </a:endParaRPr>
          </a:p>
          <a:p>
            <a:pPr lvl="1"/>
            <a:r>
              <a:rPr lang="en-US" sz="2400">
                <a:latin typeface="Calibri" charset="0"/>
              </a:rPr>
              <a:t>A training set of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>
                <a:latin typeface="Calibri" charset="0"/>
              </a:rPr>
              <a:t> </a:t>
            </a:r>
            <a:r>
              <a:rPr lang="en-US" sz="2400">
                <a:latin typeface="Calibri" charset="0"/>
              </a:rPr>
              <a:t>hand-labeled documents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(d</a:t>
            </a:r>
            <a:r>
              <a:rPr lang="en-US" sz="2400" i="1" baseline="-2500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),....,(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d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)</a:t>
            </a:r>
          </a:p>
          <a:p>
            <a:r>
              <a:rPr lang="en-US" sz="2800" i="1">
                <a:latin typeface="Calibri" charset="0"/>
              </a:rPr>
              <a:t>Output: </a:t>
            </a:r>
          </a:p>
          <a:p>
            <a:pPr lvl="1"/>
            <a:r>
              <a:rPr lang="en-US" sz="2400">
                <a:latin typeface="Calibri" charset="0"/>
              </a:rPr>
              <a:t>a learned classifier 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γ:d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2400" i="1">
                <a:solidFill>
                  <a:srgbClr val="FF0000"/>
                </a:solidFill>
                <a:latin typeface="Calibri" charset="0"/>
                <a:sym typeface="Wingdings" charset="2"/>
              </a:rPr>
              <a:t> c</a:t>
            </a:r>
            <a:endParaRPr lang="en-US" sz="2400" i="1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983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From angles to cosines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1485900" y="4400550"/>
            <a:ext cx="6172200" cy="514350"/>
          </a:xfrm>
        </p:spPr>
        <p:txBody>
          <a:bodyPr/>
          <a:lstStyle/>
          <a:p>
            <a:pPr eaLnBrk="1" hangingPunct="1"/>
            <a:r>
              <a:rPr lang="en-US" sz="1950">
                <a:latin typeface="Calibri" charset="0"/>
                <a:ea typeface="ＭＳ Ｐゴシック" charset="0"/>
                <a:cs typeface="ＭＳ Ｐゴシック" charset="0"/>
              </a:rPr>
              <a:t>But how – </a:t>
            </a:r>
            <a:r>
              <a:rPr lang="en-US" sz="1950" i="1">
                <a:solidFill>
                  <a:srgbClr val="357E69"/>
                </a:solidFill>
                <a:latin typeface="Calibri" charset="0"/>
                <a:ea typeface="ＭＳ Ｐゴシック" charset="0"/>
                <a:cs typeface="ＭＳ Ｐゴシック" charset="0"/>
              </a:rPr>
              <a:t>and why</a:t>
            </a:r>
            <a:r>
              <a:rPr lang="en-US" sz="1950">
                <a:latin typeface="Calibri" charset="0"/>
                <a:ea typeface="ＭＳ Ｐゴシック" charset="0"/>
                <a:cs typeface="ＭＳ Ｐゴシック" charset="0"/>
              </a:rPr>
              <a:t> – should we be computing cosines?</a:t>
            </a:r>
          </a:p>
        </p:txBody>
      </p:sp>
      <p:sp>
        <p:nvSpPr>
          <p:cNvPr id="52228" name="TextBox 3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6.3</a:t>
            </a:r>
          </a:p>
        </p:txBody>
      </p:sp>
      <p:pic>
        <p:nvPicPr>
          <p:cNvPr id="5222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6" b="16666"/>
          <a:stretch>
            <a:fillRect/>
          </a:stretch>
        </p:blipFill>
        <p:spPr bwMode="auto">
          <a:xfrm>
            <a:off x="2057400" y="1257300"/>
            <a:ext cx="47434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36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Length normalization</a:t>
            </a:r>
          </a:p>
        </p:txBody>
      </p:sp>
      <p:sp>
        <p:nvSpPr>
          <p:cNvPr id="5325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 vector can be (length-) normalized by dividing each of its components by its length – for this we use the L</a:t>
            </a:r>
            <a:r>
              <a:rPr lang="en-US" baseline="-2500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norm:</a:t>
            </a:r>
          </a:p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Dividing a vector by its L</a:t>
            </a:r>
            <a:r>
              <a:rPr lang="en-US" baseline="-2500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US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norm makes it a unit (length) vector (on surface of unit hypersphere)</a:t>
            </a: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Effect on the two documents d and d′ (d appended to itself) from earlier slide: they have identical vectors after length-normalization.</a:t>
            </a:r>
          </a:p>
          <a:p>
            <a:pPr lvl="1" eaLnBrk="1" hangingPunct="1"/>
            <a:r>
              <a:rPr lang="en-US">
                <a:solidFill>
                  <a:srgbClr val="C00000"/>
                </a:solidFill>
                <a:latin typeface="Calibri" charset="0"/>
                <a:ea typeface="ＭＳ Ｐゴシック" charset="0"/>
              </a:rPr>
              <a:t>Long and short documents now have comparable weights</a:t>
            </a:r>
          </a:p>
        </p:txBody>
      </p:sp>
      <p:graphicFrame>
        <p:nvGraphicFramePr>
          <p:cNvPr id="53250" name="Object 2"/>
          <p:cNvGraphicFramePr>
            <a:graphicFrameLocks noChangeAspect="1"/>
          </p:cNvGraphicFramePr>
          <p:nvPr/>
        </p:nvGraphicFramePr>
        <p:xfrm>
          <a:off x="4046935" y="1943100"/>
          <a:ext cx="1565672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76240" imgH="317160" progId="Equation.3">
                  <p:embed/>
                </p:oleObj>
              </mc:Choice>
              <mc:Fallback>
                <p:oleObj name="Equation" r:id="rId2" imgW="876240" imgH="317160" progId="Equation.3">
                  <p:embed/>
                  <p:pic>
                    <p:nvPicPr>
                      <p:cNvPr id="532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935" y="1943100"/>
                        <a:ext cx="1565672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426306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cosine(query,document)</a:t>
            </a:r>
          </a:p>
        </p:txBody>
      </p:sp>
      <p:graphicFrame>
        <p:nvGraphicFramePr>
          <p:cNvPr id="5427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1902619" y="1738312"/>
          <a:ext cx="5412581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46240" imgH="609480" progId="Equation.3">
                  <p:embed/>
                </p:oleObj>
              </mc:Choice>
              <mc:Fallback>
                <p:oleObj name="Equation" r:id="rId3" imgW="2946240" imgH="609480" progId="Equation.3">
                  <p:embed/>
                  <p:pic>
                    <p:nvPicPr>
                      <p:cNvPr id="54274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2619" y="1738312"/>
                        <a:ext cx="5412581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Callout 1 4"/>
          <p:cNvSpPr>
            <a:spLocks/>
          </p:cNvSpPr>
          <p:nvPr/>
        </p:nvSpPr>
        <p:spPr bwMode="auto">
          <a:xfrm>
            <a:off x="2343150" y="1245870"/>
            <a:ext cx="1534394" cy="369332"/>
          </a:xfrm>
          <a:prstGeom prst="borderCallout1">
            <a:avLst>
              <a:gd name="adj1" fmla="val 104463"/>
              <a:gd name="adj2" fmla="val 51190"/>
              <a:gd name="adj3" fmla="val 204176"/>
              <a:gd name="adj4" fmla="val 7493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r>
              <a:rPr lang="en-US" sz="1800">
                <a:solidFill>
                  <a:srgbClr val="C00000"/>
                </a:solidFill>
              </a:rPr>
              <a:t>Dot product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229100" y="1244083"/>
            <a:ext cx="1521570" cy="584716"/>
            <a:chOff x="4114800" y="1658779"/>
            <a:chExt cx="2028759" cy="779621"/>
          </a:xfrm>
        </p:grpSpPr>
        <p:sp>
          <p:nvSpPr>
            <p:cNvPr id="54286" name="Line Callout 2 5"/>
            <p:cNvSpPr>
              <a:spLocks/>
            </p:cNvSpPr>
            <p:nvPr/>
          </p:nvSpPr>
          <p:spPr bwMode="auto">
            <a:xfrm>
              <a:off x="4114800" y="1658779"/>
              <a:ext cx="2028759" cy="492442"/>
            </a:xfrm>
            <a:prstGeom prst="borderCallout2">
              <a:avLst>
                <a:gd name="adj1" fmla="val 97319"/>
                <a:gd name="adj2" fmla="val 8153"/>
                <a:gd name="adj3" fmla="val 159227"/>
                <a:gd name="adj4" fmla="val 7509"/>
                <a:gd name="adj5" fmla="val 172023"/>
                <a:gd name="adj6" fmla="val 388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sz="1800">
                  <a:solidFill>
                    <a:srgbClr val="C00000"/>
                  </a:solidFill>
                </a:rPr>
                <a:t>Unit vectors</a:t>
              </a:r>
            </a:p>
          </p:txBody>
        </p:sp>
        <p:cxnSp>
          <p:nvCxnSpPr>
            <p:cNvPr id="54287" name="Straight Connector 7"/>
            <p:cNvCxnSpPr>
              <a:cxnSpLocks noChangeShapeType="1"/>
            </p:cNvCxnSpPr>
            <p:nvPr/>
          </p:nvCxnSpPr>
          <p:spPr bwMode="auto">
            <a:xfrm rot="5400000">
              <a:off x="4572794" y="2286000"/>
              <a:ext cx="304006" cy="7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4278" name="TextBox 10"/>
          <p:cNvSpPr txBox="1">
            <a:spLocks noChangeArrowheads="1"/>
          </p:cNvSpPr>
          <p:nvPr/>
        </p:nvSpPr>
        <p:spPr bwMode="auto">
          <a:xfrm>
            <a:off x="1371600" y="3257550"/>
            <a:ext cx="645795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800" i="1">
                <a:solidFill>
                  <a:srgbClr val="0000FF"/>
                </a:solidFill>
              </a:rPr>
              <a:t>q</a:t>
            </a:r>
            <a:r>
              <a:rPr lang="en-US" sz="1800" i="1" baseline="-25000">
                <a:solidFill>
                  <a:srgbClr val="0000FF"/>
                </a:solidFill>
              </a:rPr>
              <a:t>i</a:t>
            </a:r>
            <a:r>
              <a:rPr lang="en-US" sz="1800">
                <a:solidFill>
                  <a:srgbClr val="0000FF"/>
                </a:solidFill>
              </a:rPr>
              <a:t> is the tf-idf weight of term </a:t>
            </a:r>
            <a:r>
              <a:rPr lang="en-US" sz="1800" i="1">
                <a:solidFill>
                  <a:srgbClr val="0000FF"/>
                </a:solidFill>
              </a:rPr>
              <a:t>i</a:t>
            </a:r>
            <a:r>
              <a:rPr lang="en-US" sz="1800">
                <a:solidFill>
                  <a:srgbClr val="0000FF"/>
                </a:solidFill>
              </a:rPr>
              <a:t> in the query</a:t>
            </a:r>
          </a:p>
          <a:p>
            <a:pPr eaLnBrk="1" hangingPunct="1"/>
            <a:r>
              <a:rPr lang="en-US" sz="1800" i="1">
                <a:solidFill>
                  <a:srgbClr val="0000FF"/>
                </a:solidFill>
              </a:rPr>
              <a:t>d</a:t>
            </a:r>
            <a:r>
              <a:rPr lang="en-US" sz="1800" i="1" baseline="-25000">
                <a:solidFill>
                  <a:srgbClr val="0000FF"/>
                </a:solidFill>
              </a:rPr>
              <a:t>i</a:t>
            </a:r>
            <a:r>
              <a:rPr lang="en-US" sz="1800">
                <a:solidFill>
                  <a:srgbClr val="0000FF"/>
                </a:solidFill>
              </a:rPr>
              <a:t> is the tf-idf weight of term </a:t>
            </a:r>
            <a:r>
              <a:rPr lang="en-US" sz="1800" i="1">
                <a:solidFill>
                  <a:srgbClr val="0000FF"/>
                </a:solidFill>
              </a:rPr>
              <a:t>i</a:t>
            </a:r>
            <a:r>
              <a:rPr lang="en-US" sz="1800">
                <a:solidFill>
                  <a:srgbClr val="0000FF"/>
                </a:solidFill>
              </a:rPr>
              <a:t> in the document</a:t>
            </a:r>
          </a:p>
          <a:p>
            <a:pPr eaLnBrk="1" hangingPunct="1"/>
            <a:endParaRPr lang="en-US" sz="1800">
              <a:solidFill>
                <a:srgbClr val="0000FF"/>
              </a:solidFill>
            </a:endParaRPr>
          </a:p>
          <a:p>
            <a:pPr eaLnBrk="1" hangingPunct="1"/>
            <a:r>
              <a:rPr lang="en-US" sz="1800"/>
              <a:t>cos(</a:t>
            </a:r>
            <a:r>
              <a:rPr lang="en-US" sz="1800" i="1"/>
              <a:t>q,d</a:t>
            </a:r>
            <a:r>
              <a:rPr lang="en-US" sz="1800"/>
              <a:t>) is the cosine similarity of </a:t>
            </a:r>
            <a:r>
              <a:rPr lang="en-US" sz="1800" i="1"/>
              <a:t>q</a:t>
            </a:r>
            <a:r>
              <a:rPr lang="en-US" sz="1800"/>
              <a:t> and </a:t>
            </a:r>
            <a:r>
              <a:rPr lang="en-US" sz="1800" i="1"/>
              <a:t>d</a:t>
            </a:r>
            <a:r>
              <a:rPr lang="en-US" sz="1800"/>
              <a:t> … or,</a:t>
            </a:r>
          </a:p>
          <a:p>
            <a:pPr eaLnBrk="1" hangingPunct="1"/>
            <a:r>
              <a:rPr lang="en-US" sz="1800"/>
              <a:t>equivalently, the cosine of the angle between </a:t>
            </a:r>
            <a:r>
              <a:rPr lang="en-US" sz="1800" i="1"/>
              <a:t>q</a:t>
            </a:r>
            <a:r>
              <a:rPr lang="en-US" sz="1800"/>
              <a:t> and </a:t>
            </a:r>
            <a:r>
              <a:rPr lang="en-US" sz="1800" i="1"/>
              <a:t>d</a:t>
            </a:r>
            <a:r>
              <a:rPr lang="en-US" sz="1800"/>
              <a:t>.</a:t>
            </a:r>
          </a:p>
        </p:txBody>
      </p:sp>
      <p:cxnSp>
        <p:nvCxnSpPr>
          <p:cNvPr id="54279" name="Straight Arrow Connector 11"/>
          <p:cNvCxnSpPr>
            <a:cxnSpLocks noChangeShapeType="1"/>
          </p:cNvCxnSpPr>
          <p:nvPr/>
        </p:nvCxnSpPr>
        <p:spPr bwMode="auto">
          <a:xfrm>
            <a:off x="5257800" y="4170760"/>
            <a:ext cx="171450" cy="119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80" name="Straight Arrow Connector 12"/>
          <p:cNvCxnSpPr>
            <a:cxnSpLocks noChangeShapeType="1"/>
          </p:cNvCxnSpPr>
          <p:nvPr/>
        </p:nvCxnSpPr>
        <p:spPr bwMode="auto">
          <a:xfrm>
            <a:off x="5943600" y="4114800"/>
            <a:ext cx="17145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81" name="Straight Arrow Connector 13"/>
          <p:cNvCxnSpPr>
            <a:cxnSpLocks noChangeShapeType="1"/>
          </p:cNvCxnSpPr>
          <p:nvPr/>
        </p:nvCxnSpPr>
        <p:spPr bwMode="auto">
          <a:xfrm>
            <a:off x="6572250" y="4456510"/>
            <a:ext cx="171450" cy="119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82" name="Straight Arrow Connector 14"/>
          <p:cNvCxnSpPr>
            <a:cxnSpLocks noChangeShapeType="1"/>
          </p:cNvCxnSpPr>
          <p:nvPr/>
        </p:nvCxnSpPr>
        <p:spPr bwMode="auto">
          <a:xfrm>
            <a:off x="7200900" y="4399360"/>
            <a:ext cx="171450" cy="119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83" name="Straight Arrow Connector 15"/>
          <p:cNvCxnSpPr>
            <a:cxnSpLocks noChangeShapeType="1"/>
          </p:cNvCxnSpPr>
          <p:nvPr/>
        </p:nvCxnSpPr>
        <p:spPr bwMode="auto">
          <a:xfrm>
            <a:off x="2114550" y="4114800"/>
            <a:ext cx="17145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84" name="Straight Arrow Connector 16"/>
          <p:cNvCxnSpPr>
            <a:cxnSpLocks noChangeShapeType="1"/>
          </p:cNvCxnSpPr>
          <p:nvPr/>
        </p:nvCxnSpPr>
        <p:spPr bwMode="auto">
          <a:xfrm>
            <a:off x="1885950" y="4171950"/>
            <a:ext cx="17145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285" name="TextBox 1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373083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Cosine for length-normalized vectors</a:t>
            </a:r>
          </a:p>
        </p:txBody>
      </p:sp>
      <p:sp>
        <p:nvSpPr>
          <p:cNvPr id="5632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For length-normalized vectors, cosine similarity is simply the dot product (or scalar product):</a:t>
            </a: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                                  for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q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d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length-normalized.</a:t>
            </a:r>
          </a:p>
          <a:p>
            <a:pPr>
              <a:buFont typeface="Wingdings" charset="0"/>
              <a:buNone/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632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28448794" indent="-28105894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3429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6858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0287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3716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C1A75144-B418-A04F-ACEF-BB5DF4DD4359}" type="slidenum">
              <a:rPr lang="en-US" sz="900">
                <a:solidFill>
                  <a:srgbClr val="898989"/>
                </a:solidFill>
                <a:latin typeface="Calibri" charset="0"/>
              </a:rPr>
              <a:pPr eaLnBrk="1" hangingPunct="1"/>
              <a:t>153</a:t>
            </a:fld>
            <a:endParaRPr lang="en-US" sz="900">
              <a:solidFill>
                <a:srgbClr val="898989"/>
              </a:solidFill>
              <a:latin typeface="Calibri" charset="0"/>
            </a:endParaRPr>
          </a:p>
        </p:txBody>
      </p:sp>
      <p:graphicFrame>
        <p:nvGraphicFramePr>
          <p:cNvPr id="56322" name="Content Placeholder 3"/>
          <p:cNvGraphicFramePr>
            <a:graphicFrameLocks noChangeAspect="1"/>
          </p:cNvGraphicFramePr>
          <p:nvPr/>
        </p:nvGraphicFramePr>
        <p:xfrm>
          <a:off x="2271712" y="2343150"/>
          <a:ext cx="3900488" cy="725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38300" imgH="304800" progId="Equation.3">
                  <p:embed/>
                </p:oleObj>
              </mc:Choice>
              <mc:Fallback>
                <p:oleObj name="Equation" r:id="rId2" imgW="1638300" imgH="304800" progId="Equation.3">
                  <p:embed/>
                  <p:pic>
                    <p:nvPicPr>
                      <p:cNvPr id="56322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1712" y="2343150"/>
                        <a:ext cx="3900488" cy="7250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20241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Cosine similarity illustrated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28448794" indent="-28105894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3429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6858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0287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37160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593FD82A-4A0E-874B-843C-B5BEFE993F13}" type="slidenum">
              <a:rPr lang="en-US" sz="900">
                <a:solidFill>
                  <a:srgbClr val="898989"/>
                </a:solidFill>
                <a:latin typeface="Calibri" charset="0"/>
              </a:rPr>
              <a:pPr eaLnBrk="1" hangingPunct="1"/>
              <a:t>154</a:t>
            </a:fld>
            <a:endParaRPr lang="en-US" sz="9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57349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27535"/>
            <a:ext cx="4919663" cy="3668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5036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3"/>
          <p:cNvSpPr>
            <a:spLocks noGrp="1"/>
          </p:cNvSpPr>
          <p:nvPr>
            <p:ph type="title"/>
          </p:nvPr>
        </p:nvSpPr>
        <p:spPr>
          <a:xfrm>
            <a:off x="1543050" y="204787"/>
            <a:ext cx="6457950" cy="871538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Cosine similarity amongst 3 documents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771900" y="1657351"/>
          <a:ext cx="4057650" cy="1827611"/>
        </p:xfrm>
        <a:graphic>
          <a:graphicData uri="http://schemas.openxmlformats.org/drawingml/2006/table">
            <a:tbl>
              <a:tblPr/>
              <a:tblGrid>
                <a:gridCol w="1014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4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4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5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term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SaS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PaP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WH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affection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115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58 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jealous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gossip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5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wuthering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38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403" name="Text Placeholder 5"/>
          <p:cNvSpPr>
            <a:spLocks noGrp="1"/>
          </p:cNvSpPr>
          <p:nvPr>
            <p:ph type="body" sz="half" idx="2"/>
          </p:nvPr>
        </p:nvSpPr>
        <p:spPr>
          <a:xfrm>
            <a:off x="1485900" y="1225153"/>
            <a:ext cx="2256235" cy="3518297"/>
          </a:xfrm>
        </p:spPr>
        <p:txBody>
          <a:bodyPr/>
          <a:lstStyle/>
          <a:p>
            <a:pPr eaLnBrk="1" hangingPunct="1"/>
            <a:r>
              <a:rPr lang="en-US" sz="2100" dirty="0">
                <a:latin typeface="Calibri" charset="0"/>
                <a:ea typeface="ＭＳ Ｐゴシック" charset="0"/>
                <a:cs typeface="ＭＳ Ｐゴシック" charset="0"/>
              </a:rPr>
              <a:t>How similar are</a:t>
            </a:r>
          </a:p>
          <a:p>
            <a:pPr eaLnBrk="1" hangingPunct="1"/>
            <a:r>
              <a:rPr lang="en-US" sz="2100" dirty="0">
                <a:latin typeface="Calibri" charset="0"/>
                <a:ea typeface="ＭＳ Ｐゴシック" charset="0"/>
                <a:cs typeface="ＭＳ Ｐゴシック" charset="0"/>
              </a:rPr>
              <a:t>the novels</a:t>
            </a:r>
          </a:p>
          <a:p>
            <a:pPr eaLnBrk="1" hangingPunct="1"/>
            <a:r>
              <a:rPr lang="en-US" sz="2100" dirty="0" err="1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SaS</a:t>
            </a:r>
            <a:r>
              <a:rPr lang="en-US" sz="2100" dirty="0"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2100" i="1" dirty="0">
                <a:latin typeface="Calibri" charset="0"/>
                <a:ea typeface="ＭＳ Ｐゴシック" charset="0"/>
                <a:cs typeface="ＭＳ Ｐゴシック" charset="0"/>
              </a:rPr>
              <a:t>Sense and</a:t>
            </a:r>
          </a:p>
          <a:p>
            <a:pPr eaLnBrk="1" hangingPunct="1"/>
            <a:r>
              <a:rPr lang="en-US" sz="2100" i="1" dirty="0">
                <a:latin typeface="Calibri" charset="0"/>
                <a:ea typeface="ＭＳ Ｐゴシック" charset="0"/>
                <a:cs typeface="ＭＳ Ｐゴシック" charset="0"/>
              </a:rPr>
              <a:t>Sensibility</a:t>
            </a:r>
          </a:p>
          <a:p>
            <a:pPr eaLnBrk="1" hangingPunct="1"/>
            <a:r>
              <a:rPr lang="en-US" sz="2100" dirty="0" err="1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PaP</a:t>
            </a:r>
            <a:r>
              <a:rPr lang="en-US" sz="2100" dirty="0"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2100" i="1" dirty="0">
                <a:latin typeface="Calibri" charset="0"/>
                <a:ea typeface="ＭＳ Ｐゴシック" charset="0"/>
                <a:cs typeface="ＭＳ Ｐゴシック" charset="0"/>
              </a:rPr>
              <a:t>Pride and</a:t>
            </a:r>
          </a:p>
          <a:p>
            <a:pPr eaLnBrk="1" hangingPunct="1"/>
            <a:r>
              <a:rPr lang="en-US" sz="2100" i="1" dirty="0">
                <a:latin typeface="Calibri" charset="0"/>
                <a:ea typeface="ＭＳ Ｐゴシック" charset="0"/>
                <a:cs typeface="ＭＳ Ｐゴシック" charset="0"/>
              </a:rPr>
              <a:t>Prejudice</a:t>
            </a:r>
            <a:r>
              <a:rPr lang="en-US" sz="2100" dirty="0">
                <a:latin typeface="Calibri" charset="0"/>
                <a:ea typeface="ＭＳ Ｐゴシック" charset="0"/>
                <a:cs typeface="ＭＳ Ｐゴシック" charset="0"/>
              </a:rPr>
              <a:t>, and</a:t>
            </a:r>
          </a:p>
          <a:p>
            <a:pPr eaLnBrk="1" hangingPunct="1"/>
            <a:r>
              <a:rPr lang="en-US" sz="2100" dirty="0">
                <a:solidFill>
                  <a:srgbClr val="0000FF"/>
                </a:solidFill>
                <a:latin typeface="Calibri" charset="0"/>
                <a:ea typeface="ＭＳ Ｐゴシック" charset="0"/>
                <a:cs typeface="ＭＳ Ｐゴシック" charset="0"/>
              </a:rPr>
              <a:t>WH</a:t>
            </a:r>
            <a:r>
              <a:rPr lang="en-US" sz="2100" dirty="0"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2100" i="1" dirty="0">
                <a:latin typeface="Calibri" charset="0"/>
                <a:ea typeface="ＭＳ Ｐゴシック" charset="0"/>
                <a:cs typeface="ＭＳ Ｐゴシック" charset="0"/>
              </a:rPr>
              <a:t>Wuthering</a:t>
            </a:r>
          </a:p>
          <a:p>
            <a:pPr eaLnBrk="1" hangingPunct="1"/>
            <a:r>
              <a:rPr lang="en-US" sz="2100" i="1" dirty="0">
                <a:latin typeface="Calibri" charset="0"/>
                <a:ea typeface="ＭＳ Ｐゴシック" charset="0"/>
                <a:cs typeface="ＭＳ Ｐゴシック" charset="0"/>
              </a:rPr>
              <a:t>Heights</a:t>
            </a:r>
            <a:r>
              <a:rPr lang="en-US" sz="2100" dirty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</p:txBody>
      </p:sp>
      <p:sp>
        <p:nvSpPr>
          <p:cNvPr id="58404" name="TextBox 7"/>
          <p:cNvSpPr txBox="1">
            <a:spLocks noChangeArrowheads="1"/>
          </p:cNvSpPr>
          <p:nvPr/>
        </p:nvSpPr>
        <p:spPr bwMode="auto">
          <a:xfrm>
            <a:off x="4217346" y="3600450"/>
            <a:ext cx="303307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2100" dirty="0">
                <a:solidFill>
                  <a:srgbClr val="C00000"/>
                </a:solidFill>
                <a:latin typeface="+mn-lt"/>
              </a:rPr>
              <a:t>Term frequencies (counts)</a:t>
            </a:r>
          </a:p>
        </p:txBody>
      </p:sp>
      <p:sp>
        <p:nvSpPr>
          <p:cNvPr id="58405" name="TextBox 5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6.3</a:t>
            </a:r>
          </a:p>
        </p:txBody>
      </p:sp>
      <p:sp>
        <p:nvSpPr>
          <p:cNvPr id="58406" name="TextBox 7"/>
          <p:cNvSpPr txBox="1">
            <a:spLocks noChangeArrowheads="1"/>
          </p:cNvSpPr>
          <p:nvPr/>
        </p:nvSpPr>
        <p:spPr bwMode="auto">
          <a:xfrm>
            <a:off x="1338262" y="4629150"/>
            <a:ext cx="5565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357E69"/>
                </a:solidFill>
                <a:latin typeface="+mn-lt"/>
              </a:rPr>
              <a:t>Note: To simplify this example, we don’t do </a:t>
            </a:r>
            <a:r>
              <a:rPr lang="en-US" sz="1800" dirty="0" err="1">
                <a:solidFill>
                  <a:srgbClr val="357E69"/>
                </a:solidFill>
                <a:latin typeface="+mn-lt"/>
              </a:rPr>
              <a:t>idf</a:t>
            </a:r>
            <a:r>
              <a:rPr lang="en-US" sz="1800" dirty="0">
                <a:solidFill>
                  <a:srgbClr val="357E69"/>
                </a:solidFill>
                <a:latin typeface="+mn-lt"/>
              </a:rPr>
              <a:t> weighting.</a:t>
            </a:r>
          </a:p>
        </p:txBody>
      </p:sp>
    </p:spTree>
    <p:extLst>
      <p:ext uri="{BB962C8B-B14F-4D97-AF65-F5344CB8AC3E}">
        <p14:creationId xmlns:p14="http://schemas.microsoft.com/office/powerpoint/2010/main" val="414043825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3 documents example contd.</a:t>
            </a:r>
          </a:p>
        </p:txBody>
      </p:sp>
      <p:sp>
        <p:nvSpPr>
          <p:cNvPr id="59395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Log frequency weighting</a:t>
            </a: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half" idx="2"/>
          </p:nvPr>
        </p:nvGraphicFramePr>
        <p:xfrm>
          <a:off x="1314450" y="1828801"/>
          <a:ext cx="3143251" cy="1623060"/>
        </p:xfrm>
        <a:graphic>
          <a:graphicData uri="http://schemas.openxmlformats.org/drawingml/2006/table">
            <a:tbl>
              <a:tblPr/>
              <a:tblGrid>
                <a:gridCol w="889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8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term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SaS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PaP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WH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affection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3.06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2.76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2.30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jealous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2.00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1.85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2.04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gossip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1.30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 Unicode MS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1.78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wuthering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2.58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After length normalization</a:t>
            </a: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quarter" idx="4"/>
          </p:nvPr>
        </p:nvGraphicFramePr>
        <p:xfrm>
          <a:off x="4626769" y="1828801"/>
          <a:ext cx="3201592" cy="1409700"/>
        </p:xfrm>
        <a:graphic>
          <a:graphicData uri="http://schemas.openxmlformats.org/drawingml/2006/table">
            <a:tbl>
              <a:tblPr/>
              <a:tblGrid>
                <a:gridCol w="927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8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8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8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term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SaS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PaP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WH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affection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0.789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0.832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0.524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jealous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0.515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0.555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0.465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gossip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0.335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0.405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wuthering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0.588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428750" y="3337605"/>
            <a:ext cx="59436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800" dirty="0" err="1">
                <a:solidFill>
                  <a:srgbClr val="0000FF"/>
                </a:solidFill>
                <a:latin typeface="+mn-lt"/>
              </a:rPr>
              <a:t>cos</a:t>
            </a:r>
            <a:r>
              <a:rPr lang="en-US" sz="18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+mn-lt"/>
              </a:rPr>
              <a:t>SaS,PaP</a:t>
            </a:r>
            <a:r>
              <a:rPr lang="en-US" sz="1800" dirty="0">
                <a:solidFill>
                  <a:srgbClr val="0000FF"/>
                </a:solidFill>
                <a:latin typeface="+mn-lt"/>
              </a:rPr>
              <a:t>) </a:t>
            </a:r>
            <a:r>
              <a:rPr lang="en-US" sz="1800" dirty="0">
                <a:latin typeface="+mn-lt"/>
              </a:rPr>
              <a:t>≈</a:t>
            </a:r>
          </a:p>
          <a:p>
            <a:pPr eaLnBrk="1" hangingPunct="1"/>
            <a:r>
              <a:rPr lang="en-US" sz="1800" dirty="0">
                <a:latin typeface="+mn-lt"/>
              </a:rPr>
              <a:t>0.789 × 0.832 + 0.515 × 0.555 + 0.335 × 0.0 + 0.0 × 0.0 ≈ 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0.94</a:t>
            </a:r>
            <a:endParaRPr lang="en-US" sz="1800" dirty="0">
              <a:latin typeface="+mn-lt"/>
            </a:endParaRPr>
          </a:p>
          <a:p>
            <a:pPr eaLnBrk="1" hangingPunct="1"/>
            <a:r>
              <a:rPr lang="en-US" sz="1800" dirty="0" err="1">
                <a:solidFill>
                  <a:srgbClr val="0000FF"/>
                </a:solidFill>
                <a:latin typeface="+mn-lt"/>
              </a:rPr>
              <a:t>cos</a:t>
            </a:r>
            <a:r>
              <a:rPr lang="en-US" sz="18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+mn-lt"/>
              </a:rPr>
              <a:t>SaS,WH</a:t>
            </a:r>
            <a:r>
              <a:rPr lang="en-US" sz="1800" dirty="0">
                <a:solidFill>
                  <a:srgbClr val="0000FF"/>
                </a:solidFill>
                <a:latin typeface="+mn-lt"/>
              </a:rPr>
              <a:t>)</a:t>
            </a:r>
            <a:r>
              <a:rPr lang="en-US" sz="1800" dirty="0">
                <a:latin typeface="+mn-lt"/>
              </a:rPr>
              <a:t> ≈ 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0.79</a:t>
            </a:r>
          </a:p>
          <a:p>
            <a:pPr eaLnBrk="1" hangingPunct="1"/>
            <a:r>
              <a:rPr lang="en-US" sz="1800" dirty="0" err="1">
                <a:solidFill>
                  <a:srgbClr val="0000FF"/>
                </a:solidFill>
                <a:latin typeface="+mn-lt"/>
              </a:rPr>
              <a:t>cos</a:t>
            </a:r>
            <a:r>
              <a:rPr lang="en-US" sz="1800" dirty="0">
                <a:solidFill>
                  <a:srgbClr val="0000FF"/>
                </a:solidFill>
                <a:latin typeface="+mn-lt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+mn-lt"/>
              </a:rPr>
              <a:t>PaP,WH</a:t>
            </a:r>
            <a:r>
              <a:rPr lang="en-US" sz="1800" dirty="0">
                <a:solidFill>
                  <a:srgbClr val="0000FF"/>
                </a:solidFill>
                <a:latin typeface="+mn-lt"/>
              </a:rPr>
              <a:t>) </a:t>
            </a:r>
            <a:r>
              <a:rPr lang="en-US" sz="1800" dirty="0">
                <a:latin typeface="+mn-lt"/>
              </a:rPr>
              <a:t>≈ 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0.69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228850" y="4743450"/>
            <a:ext cx="44729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7254"/>
                </a:solidFill>
                <a:latin typeface="+mn-lt"/>
              </a:rPr>
              <a:t>Why do we have </a:t>
            </a:r>
            <a:r>
              <a:rPr lang="en-US" sz="1800" dirty="0" err="1">
                <a:solidFill>
                  <a:srgbClr val="007254"/>
                </a:solidFill>
                <a:latin typeface="+mn-lt"/>
              </a:rPr>
              <a:t>cos</a:t>
            </a:r>
            <a:r>
              <a:rPr lang="en-US" sz="1800" dirty="0">
                <a:solidFill>
                  <a:srgbClr val="007254"/>
                </a:solidFill>
                <a:latin typeface="+mn-lt"/>
              </a:rPr>
              <a:t>(</a:t>
            </a:r>
            <a:r>
              <a:rPr lang="en-US" sz="1800" dirty="0" err="1">
                <a:solidFill>
                  <a:srgbClr val="007254"/>
                </a:solidFill>
                <a:latin typeface="+mn-lt"/>
              </a:rPr>
              <a:t>SaS,PaP</a:t>
            </a:r>
            <a:r>
              <a:rPr lang="en-US" sz="1800" dirty="0">
                <a:solidFill>
                  <a:srgbClr val="007254"/>
                </a:solidFill>
                <a:latin typeface="+mn-lt"/>
              </a:rPr>
              <a:t>) &gt; </a:t>
            </a:r>
            <a:r>
              <a:rPr lang="en-US" sz="1800" dirty="0" err="1">
                <a:solidFill>
                  <a:srgbClr val="007254"/>
                </a:solidFill>
                <a:latin typeface="+mn-lt"/>
              </a:rPr>
              <a:t>cos</a:t>
            </a:r>
            <a:r>
              <a:rPr lang="en-US" sz="1800" dirty="0">
                <a:solidFill>
                  <a:srgbClr val="007254"/>
                </a:solidFill>
                <a:latin typeface="+mn-lt"/>
              </a:rPr>
              <a:t>(SAS,WH)?</a:t>
            </a:r>
          </a:p>
        </p:txBody>
      </p:sp>
      <p:sp>
        <p:nvSpPr>
          <p:cNvPr id="59463" name="TextBox 8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366386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5" grpId="0"/>
      <p:bldP spid="16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Vector Space Model (VSM)</a:t>
            </a:r>
          </a:p>
        </p:txBody>
      </p:sp>
    </p:spTree>
    <p:extLst>
      <p:ext uri="{BB962C8B-B14F-4D97-AF65-F5344CB8AC3E}">
        <p14:creationId xmlns:p14="http://schemas.microsoft.com/office/powerpoint/2010/main" val="16041123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Calculating </a:t>
            </a:r>
            <a:r>
              <a:rPr lang="en-US" dirty="0" err="1"/>
              <a:t>tf-idf</a:t>
            </a:r>
            <a:r>
              <a:rPr lang="en-US" dirty="0"/>
              <a:t> cosine scores</a:t>
            </a:r>
          </a:p>
          <a:p>
            <a:r>
              <a:rPr lang="en-US" dirty="0"/>
              <a:t>in an IR system</a:t>
            </a:r>
          </a:p>
        </p:txBody>
      </p:sp>
    </p:spTree>
    <p:extLst>
      <p:ext uri="{BB962C8B-B14F-4D97-AF65-F5344CB8AC3E}">
        <p14:creationId xmlns:p14="http://schemas.microsoft.com/office/powerpoint/2010/main" val="14641643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tf-idf weighting has many variants</a:t>
            </a:r>
          </a:p>
        </p:txBody>
      </p:sp>
      <p:pic>
        <p:nvPicPr>
          <p:cNvPr id="60419" name="Content Placeholder 7" descr="table1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0391" y="1194198"/>
            <a:ext cx="6666309" cy="2063353"/>
          </a:xfrm>
        </p:spPr>
      </p:pic>
      <p:sp>
        <p:nvSpPr>
          <p:cNvPr id="60420" name="Rectangle 8"/>
          <p:cNvSpPr>
            <a:spLocks noChangeArrowheads="1"/>
          </p:cNvSpPr>
          <p:nvPr/>
        </p:nvSpPr>
        <p:spPr bwMode="auto">
          <a:xfrm>
            <a:off x="1257300" y="1428750"/>
            <a:ext cx="5829300" cy="285750"/>
          </a:xfrm>
          <a:prstGeom prst="rect">
            <a:avLst/>
          </a:prstGeom>
          <a:solidFill>
            <a:schemeClr val="accent1">
              <a:alpha val="5098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60421" name="TextBox 10"/>
          <p:cNvSpPr txBox="1">
            <a:spLocks noChangeArrowheads="1"/>
          </p:cNvSpPr>
          <p:nvPr/>
        </p:nvSpPr>
        <p:spPr bwMode="auto">
          <a:xfrm>
            <a:off x="1314451" y="3829050"/>
            <a:ext cx="64155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800"/>
              <a:t>Columns headed </a:t>
            </a:r>
            <a:r>
              <a:rPr lang="ja-JP" altLang="en-US" sz="1800"/>
              <a:t>‘</a:t>
            </a:r>
            <a:r>
              <a:rPr lang="en-US" sz="1800"/>
              <a:t>n</a:t>
            </a:r>
            <a:r>
              <a:rPr lang="ja-JP" altLang="en-US" sz="1800"/>
              <a:t>’</a:t>
            </a:r>
            <a:r>
              <a:rPr lang="en-US" sz="1800"/>
              <a:t> are acronyms for weight schemes.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908573" y="4514850"/>
            <a:ext cx="51090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FF"/>
                </a:solidFill>
              </a:rPr>
              <a:t>Why is the base of the log in idf immaterial?</a:t>
            </a:r>
          </a:p>
        </p:txBody>
      </p:sp>
      <p:sp>
        <p:nvSpPr>
          <p:cNvPr id="60423" name="TextBox 6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6.4</a:t>
            </a:r>
          </a:p>
        </p:txBody>
      </p:sp>
    </p:spTree>
    <p:extLst>
      <p:ext uri="{BB962C8B-B14F-4D97-AF65-F5344CB8AC3E}">
        <p14:creationId xmlns:p14="http://schemas.microsoft.com/office/powerpoint/2010/main" val="241616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361950"/>
            <a:ext cx="7924800" cy="742950"/>
          </a:xfrm>
        </p:spPr>
        <p:txBody>
          <a:bodyPr>
            <a:normAutofit fontScale="90000"/>
          </a:bodyPr>
          <a:lstStyle/>
          <a:p>
            <a:r>
              <a:rPr lang="en-US" sz="3600"/>
              <a:t>Classification Methods:</a:t>
            </a:r>
            <a:br>
              <a:rPr lang="en-US" sz="3600"/>
            </a:br>
            <a:r>
              <a:rPr lang="en-US" sz="3600"/>
              <a:t>Supervised Machine Learning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idx="1"/>
          </p:nvPr>
        </p:nvSpPr>
        <p:spPr>
          <a:xfrm>
            <a:off x="800099" y="1357643"/>
            <a:ext cx="7543801" cy="342900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Any kind of classifier</a:t>
            </a:r>
          </a:p>
          <a:p>
            <a:pPr lvl="1"/>
            <a:r>
              <a:rPr lang="en-US" sz="2400">
                <a:latin typeface="Calibri" charset="0"/>
              </a:rPr>
              <a:t>Na</a:t>
            </a:r>
            <a:r>
              <a:rPr lang="fr-FR" sz="2400" err="1">
                <a:latin typeface="Calibri" charset="0"/>
              </a:rPr>
              <a:t>ï</a:t>
            </a:r>
            <a:r>
              <a:rPr lang="en-US" sz="2400" err="1">
                <a:latin typeface="Calibri" charset="0"/>
              </a:rPr>
              <a:t>ve</a:t>
            </a:r>
            <a:r>
              <a:rPr lang="en-US" sz="2400">
                <a:latin typeface="Calibri" charset="0"/>
              </a:rPr>
              <a:t> Bayes</a:t>
            </a:r>
          </a:p>
          <a:p>
            <a:pPr lvl="1"/>
            <a:r>
              <a:rPr lang="en-US" sz="2400">
                <a:latin typeface="Calibri" charset="0"/>
              </a:rPr>
              <a:t>Logistic regression</a:t>
            </a:r>
          </a:p>
          <a:p>
            <a:pPr lvl="1"/>
            <a:r>
              <a:rPr lang="en-US" sz="2400">
                <a:latin typeface="Calibri" charset="0"/>
              </a:rPr>
              <a:t>Neural networks</a:t>
            </a:r>
          </a:p>
          <a:p>
            <a:pPr lvl="1"/>
            <a:r>
              <a:rPr lang="en-US" sz="2400">
                <a:latin typeface="Calibri" charset="0"/>
              </a:rPr>
              <a:t>k-Nearest Neighbors</a:t>
            </a:r>
          </a:p>
          <a:p>
            <a:pPr lvl="1"/>
            <a:r>
              <a:rPr lang="en-US" sz="2400">
                <a:latin typeface="Calibri" charset="0"/>
              </a:rPr>
              <a:t>…</a:t>
            </a:r>
          </a:p>
          <a:p>
            <a:pPr lvl="1"/>
            <a:endParaRPr lang="en-US" sz="10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273870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tf-idf weighting has many variants</a:t>
            </a:r>
          </a:p>
        </p:txBody>
      </p:sp>
      <p:pic>
        <p:nvPicPr>
          <p:cNvPr id="60419" name="Content Placeholder 7" descr="table1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0391" y="1194198"/>
            <a:ext cx="6666309" cy="2063353"/>
          </a:xfrm>
        </p:spPr>
      </p:pic>
      <p:sp>
        <p:nvSpPr>
          <p:cNvPr id="60420" name="Rectangle 8"/>
          <p:cNvSpPr>
            <a:spLocks noChangeArrowheads="1"/>
          </p:cNvSpPr>
          <p:nvPr/>
        </p:nvSpPr>
        <p:spPr bwMode="auto">
          <a:xfrm>
            <a:off x="1257300" y="1428750"/>
            <a:ext cx="5829300" cy="285750"/>
          </a:xfrm>
          <a:prstGeom prst="rect">
            <a:avLst/>
          </a:prstGeom>
          <a:solidFill>
            <a:schemeClr val="accent1">
              <a:alpha val="5098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60423" name="TextBox 6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6.4</a:t>
            </a:r>
          </a:p>
        </p:txBody>
      </p:sp>
    </p:spTree>
    <p:extLst>
      <p:ext uri="{BB962C8B-B14F-4D97-AF65-F5344CB8AC3E}">
        <p14:creationId xmlns:p14="http://schemas.microsoft.com/office/powerpoint/2010/main" val="78713893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Weighting may differ in queries vs documents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Many search engines allow for different weightings for queries vs. documents</a:t>
            </a:r>
          </a:p>
          <a:p>
            <a:pPr eaLnBrk="1" hangingPunct="1"/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SMART Notation: denotes the combination in use in an engine, with the notation </a:t>
            </a:r>
            <a:r>
              <a:rPr lang="en-US" i="1" dirty="0" err="1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ddd.qqq</a:t>
            </a:r>
            <a:r>
              <a:rPr lang="en-US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,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using the acronyms from the previous table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 very standard weighting scheme is: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lnc.ltc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75"/>
              </a:spcAft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Document: logarithmic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tf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(l as first character)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, no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idf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and cosine normalization</a:t>
            </a:r>
          </a:p>
          <a:p>
            <a:pPr eaLnBrk="1" hangingPunct="1"/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Query: logarithmic </a:t>
            </a:r>
            <a:r>
              <a:rPr lang="en-US" dirty="0" err="1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tf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(l in leftmost column), </a:t>
            </a:r>
            <a:r>
              <a:rPr lang="en-US" dirty="0" err="1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idf</a:t>
            </a:r>
            <a:r>
              <a:rPr lang="en-US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(t in second column), cosine normalization …</a:t>
            </a:r>
          </a:p>
        </p:txBody>
      </p:sp>
      <p:sp>
        <p:nvSpPr>
          <p:cNvPr id="4" name="Up Arrow Callout 3"/>
          <p:cNvSpPr>
            <a:spLocks noChangeArrowheads="1"/>
          </p:cNvSpPr>
          <p:nvPr/>
        </p:nvSpPr>
        <p:spPr bwMode="auto">
          <a:xfrm>
            <a:off x="6516291" y="3639622"/>
            <a:ext cx="1478290" cy="565785"/>
          </a:xfrm>
          <a:prstGeom prst="upArrowCallout">
            <a:avLst>
              <a:gd name="adj1" fmla="val 25048"/>
              <a:gd name="adj2" fmla="val 25073"/>
              <a:gd name="adj3" fmla="val 25000"/>
              <a:gd name="adj4" fmla="val 64977"/>
            </a:avLst>
          </a:prstGeom>
          <a:solidFill>
            <a:schemeClr val="accent1">
              <a:alpha val="3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1800"/>
              <a:t>A bad idea?</a:t>
            </a:r>
          </a:p>
        </p:txBody>
      </p:sp>
      <p:sp>
        <p:nvSpPr>
          <p:cNvPr id="62469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6.4</a:t>
            </a:r>
          </a:p>
        </p:txBody>
      </p:sp>
    </p:spTree>
    <p:extLst>
      <p:ext uri="{BB962C8B-B14F-4D97-AF65-F5344CB8AC3E}">
        <p14:creationId xmlns:p14="http://schemas.microsoft.com/office/powerpoint/2010/main" val="416030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tf-idf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example: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lnc.ltc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200150" y="1885950"/>
          <a:ext cx="6800850" cy="2074545"/>
        </p:xfrm>
        <a:graphic>
          <a:graphicData uri="http://schemas.openxmlformats.org/drawingml/2006/table">
            <a:tbl>
              <a:tblPr/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1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17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48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74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98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98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22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744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274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Term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Query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Document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Prod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 Unicode MS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tf-raw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tf-wt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df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idf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wt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n</a:t>
                      </a:r>
                      <a:r>
                        <a:rPr kumimoji="0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’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lize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tf-raw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tf-wt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wt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n</a:t>
                      </a:r>
                      <a:r>
                        <a:rPr kumimoji="0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’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lize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 Unicode MS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auto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5000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2.3 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0.52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best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50000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1.3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1.3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0.34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car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 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10000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2.0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2.0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0.52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0.52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0.27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6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insurance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1000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3.0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3.0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0.78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1.3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1.3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0.68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0.53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4612" name="TextBox 4"/>
          <p:cNvSpPr txBox="1">
            <a:spLocks noChangeArrowheads="1"/>
          </p:cNvSpPr>
          <p:nvPr/>
        </p:nvSpPr>
        <p:spPr bwMode="auto">
          <a:xfrm>
            <a:off x="1771650" y="1200151"/>
            <a:ext cx="47644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800"/>
              <a:t>Document: </a:t>
            </a:r>
            <a:r>
              <a:rPr lang="en-US" sz="1800" i="1"/>
              <a:t>car insurance auto insurance</a:t>
            </a:r>
          </a:p>
          <a:p>
            <a:pPr eaLnBrk="1" hangingPunct="1"/>
            <a:r>
              <a:rPr lang="en-US" sz="1800"/>
              <a:t>Query: </a:t>
            </a:r>
            <a:r>
              <a:rPr lang="en-US" sz="1800" i="1"/>
              <a:t>best car insurance</a:t>
            </a:r>
          </a:p>
        </p:txBody>
      </p:sp>
      <p:sp>
        <p:nvSpPr>
          <p:cNvPr id="64613" name="TextBox 5"/>
          <p:cNvSpPr txBox="1">
            <a:spLocks noChangeArrowheads="1"/>
          </p:cNvSpPr>
          <p:nvPr/>
        </p:nvSpPr>
        <p:spPr bwMode="auto">
          <a:xfrm>
            <a:off x="2056210" y="3882629"/>
            <a:ext cx="47323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00FF"/>
                </a:solidFill>
              </a:rPr>
              <a:t>Exercise: what is </a:t>
            </a:r>
            <a:r>
              <a:rPr lang="en-US" sz="1800" i="1" dirty="0">
                <a:solidFill>
                  <a:srgbClr val="0000FF"/>
                </a:solidFill>
              </a:rPr>
              <a:t>N</a:t>
            </a:r>
            <a:r>
              <a:rPr lang="en-US" sz="1800" dirty="0">
                <a:solidFill>
                  <a:srgbClr val="0000FF"/>
                </a:solidFill>
              </a:rPr>
              <a:t>, the number of docs?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757487" y="4682729"/>
            <a:ext cx="34964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C00000"/>
                </a:solidFill>
              </a:rPr>
              <a:t>Score = 0+0+0.27+0.53 = 0.8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2743200" y="4286248"/>
            <a:ext cx="3671888" cy="369332"/>
            <a:chOff x="2133600" y="5715000"/>
            <a:chExt cx="4895850" cy="492125"/>
          </a:xfrm>
        </p:grpSpPr>
        <p:sp>
          <p:nvSpPr>
            <p:cNvPr id="64617" name="TextBox 8"/>
            <p:cNvSpPr txBox="1">
              <a:spLocks noChangeArrowheads="1"/>
            </p:cNvSpPr>
            <p:nvPr/>
          </p:nvSpPr>
          <p:spPr bwMode="auto">
            <a:xfrm>
              <a:off x="2133600" y="5715000"/>
              <a:ext cx="2163413" cy="49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Arial Unicode MS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Arial Unicode MS" charset="0"/>
                  <a:cs typeface="Arial Unicode MS" charset="0"/>
                </a:defRPr>
              </a:lvl9pPr>
            </a:lstStyle>
            <a:p>
              <a:pPr eaLnBrk="1" hangingPunct="1"/>
              <a:r>
                <a:rPr lang="en-US" sz="1800"/>
                <a:t>Doc length =</a:t>
              </a:r>
            </a:p>
          </p:txBody>
        </p:sp>
        <p:graphicFrame>
          <p:nvGraphicFramePr>
            <p:cNvPr id="64514" name="Object 2"/>
            <p:cNvGraphicFramePr>
              <a:graphicFrameLocks noChangeAspect="1"/>
            </p:cNvGraphicFramePr>
            <p:nvPr/>
          </p:nvGraphicFramePr>
          <p:xfrm>
            <a:off x="4070350" y="5729723"/>
            <a:ext cx="2959100" cy="4057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574800" imgH="215900" progId="Equation.3">
                    <p:embed/>
                  </p:oleObj>
                </mc:Choice>
                <mc:Fallback>
                  <p:oleObj name="Equation" r:id="rId2" imgW="1574800" imgH="215900" progId="Equation.3">
                    <p:embed/>
                    <p:pic>
                      <p:nvPicPr>
                        <p:cNvPr id="6451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0350" y="5729723"/>
                          <a:ext cx="2959100" cy="4057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4616" name="TextBox 9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6.4</a:t>
            </a:r>
          </a:p>
        </p:txBody>
      </p:sp>
    </p:spTree>
    <p:extLst>
      <p:ext uri="{BB962C8B-B14F-4D97-AF65-F5344CB8AC3E}">
        <p14:creationId xmlns:p14="http://schemas.microsoft.com/office/powerpoint/2010/main" val="123582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3" grpId="0"/>
      <p:bldP spid="8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6"/>
          <p:cNvSpPr>
            <a:spLocks noGrp="1"/>
          </p:cNvSpPr>
          <p:nvPr>
            <p:ph type="title"/>
          </p:nvPr>
        </p:nvSpPr>
        <p:spPr>
          <a:xfrm>
            <a:off x="1371600" y="285750"/>
            <a:ext cx="6343650" cy="74295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Computing cosine scores</a:t>
            </a:r>
          </a:p>
        </p:txBody>
      </p:sp>
      <p:pic>
        <p:nvPicPr>
          <p:cNvPr id="65539" name="Content Placeholder 8" descr="cosinescore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0" y="1179910"/>
            <a:ext cx="6115050" cy="3890963"/>
          </a:xfrm>
        </p:spPr>
      </p:pic>
      <p:sp>
        <p:nvSpPr>
          <p:cNvPr id="65540" name="TextBox 3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282100964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Summary – vector space ranking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>
          <a:xfrm>
            <a:off x="1485900" y="1314450"/>
            <a:ext cx="6229350" cy="36576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Represent the query as a weighted tf-idf vector</a:t>
            </a:r>
          </a:p>
          <a:p>
            <a:pPr eaLnBrk="1" hangingPunct="1"/>
            <a:r>
              <a:rPr lang="en-US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Represent each document as a weighted tf-idf vector</a:t>
            </a: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Compute the cosine similarity score for the query vector and each document vector</a:t>
            </a:r>
          </a:p>
          <a:p>
            <a:pPr eaLnBrk="1" hangingPunct="1"/>
            <a:r>
              <a:rPr lang="en-US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Rank documents with respect to the query by score</a:t>
            </a: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Return the top </a:t>
            </a:r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K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(e.g., </a:t>
            </a:r>
            <a:r>
              <a:rPr lang="en-US" i="1">
                <a:latin typeface="Calibri" charset="0"/>
                <a:ea typeface="ＭＳ Ｐゴシック" charset="0"/>
                <a:cs typeface="ＭＳ Ｐゴシック" charset="0"/>
              </a:rPr>
              <a:t>K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= 10) to the user</a:t>
            </a:r>
          </a:p>
        </p:txBody>
      </p:sp>
    </p:spTree>
    <p:extLst>
      <p:ext uri="{BB962C8B-B14F-4D97-AF65-F5344CB8AC3E}">
        <p14:creationId xmlns:p14="http://schemas.microsoft.com/office/powerpoint/2010/main" val="265601006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Calculating </a:t>
            </a:r>
            <a:r>
              <a:rPr lang="en-US" dirty="0" err="1"/>
              <a:t>tf-idf</a:t>
            </a:r>
            <a:r>
              <a:rPr lang="en-US" dirty="0"/>
              <a:t> cosine scores</a:t>
            </a:r>
          </a:p>
          <a:p>
            <a:r>
              <a:rPr lang="en-US" dirty="0"/>
              <a:t>in an IR system</a:t>
            </a:r>
          </a:p>
        </p:txBody>
      </p:sp>
    </p:spTree>
    <p:extLst>
      <p:ext uri="{BB962C8B-B14F-4D97-AF65-F5344CB8AC3E}">
        <p14:creationId xmlns:p14="http://schemas.microsoft.com/office/powerpoint/2010/main" val="30267680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Evaluating search engines</a:t>
            </a:r>
          </a:p>
        </p:txBody>
      </p:sp>
    </p:spTree>
    <p:extLst>
      <p:ext uri="{BB962C8B-B14F-4D97-AF65-F5344CB8AC3E}">
        <p14:creationId xmlns:p14="http://schemas.microsoft.com/office/powerpoint/2010/main" val="21099566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2C2FD227-1B32-9841-8F32-D5027975D067}" type="slidenum">
              <a:rPr lang="en-US" sz="900">
                <a:solidFill>
                  <a:srgbClr val="898989"/>
                </a:solidFill>
                <a:latin typeface="Calibri" charset="0"/>
              </a:rPr>
              <a:pPr eaLnBrk="1" hangingPunct="1"/>
              <a:t>167</a:t>
            </a:fld>
            <a:endParaRPr lang="en-US" sz="9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Measures for a search engine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How fast does it index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Number of documents/hour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(Average document size)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How fast does it search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Latency as a function of index size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Expressiveness of query language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Ability to express complex information needs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Speed on complex queries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Uncluttered UI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Is it free?</a:t>
            </a:r>
          </a:p>
        </p:txBody>
      </p:sp>
      <p:sp>
        <p:nvSpPr>
          <p:cNvPr id="16389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8.6</a:t>
            </a:r>
          </a:p>
        </p:txBody>
      </p:sp>
    </p:spTree>
    <p:extLst>
      <p:ext uri="{BB962C8B-B14F-4D97-AF65-F5344CB8AC3E}">
        <p14:creationId xmlns:p14="http://schemas.microsoft.com/office/powerpoint/2010/main" val="42309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uild="p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EE714F11-BDBB-204C-95CB-C43AD7FC1D02}" type="slidenum">
              <a:rPr lang="en-US" sz="900">
                <a:solidFill>
                  <a:srgbClr val="898989"/>
                </a:solidFill>
                <a:latin typeface="Calibri" charset="0"/>
              </a:rPr>
              <a:pPr eaLnBrk="1" hangingPunct="1"/>
              <a:t>168</a:t>
            </a:fld>
            <a:endParaRPr lang="en-US" sz="9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Measures for a search engine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All of the preceding criteria are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measurable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we can quantify speed/size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we can make expressiveness precise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key measure: user happiness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What is this?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Speed of response/size of index are factors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But blindingly fast, useless answers won</a:t>
            </a:r>
            <a:r>
              <a:rPr lang="en-US" altLang="ja-JP" dirty="0">
                <a:latin typeface="Calibri" charset="0"/>
                <a:ea typeface="ＭＳ Ｐゴシック" charset="0"/>
              </a:rPr>
              <a:t>’</a:t>
            </a:r>
            <a:r>
              <a:rPr lang="en-US" dirty="0">
                <a:latin typeface="Calibri" charset="0"/>
                <a:ea typeface="ＭＳ Ｐゴシック" charset="0"/>
              </a:rPr>
              <a:t>t make a user happy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Need a way of quantifying user happiness with the results returned</a:t>
            </a:r>
          </a:p>
          <a:p>
            <a:pPr lvl="1" eaLnBrk="1" hangingPunct="1"/>
            <a:r>
              <a:rPr lang="en-US" dirty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rPr>
              <a:t>Relevance of results to user’s information need</a:t>
            </a:r>
          </a:p>
        </p:txBody>
      </p:sp>
      <p:sp>
        <p:nvSpPr>
          <p:cNvPr id="17413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8.6</a:t>
            </a:r>
          </a:p>
        </p:txBody>
      </p:sp>
    </p:spTree>
    <p:extLst>
      <p:ext uri="{BB962C8B-B14F-4D97-AF65-F5344CB8AC3E}">
        <p14:creationId xmlns:p14="http://schemas.microsoft.com/office/powerpoint/2010/main" val="184251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uild="p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C525A91E-051E-1046-BAF8-3751230A1028}" type="slidenum">
              <a:rPr lang="en-US" sz="900">
                <a:solidFill>
                  <a:srgbClr val="898989"/>
                </a:solidFill>
                <a:latin typeface="Calibri" charset="0"/>
              </a:rPr>
              <a:pPr eaLnBrk="1" hangingPunct="1"/>
              <a:t>169</a:t>
            </a:fld>
            <a:endParaRPr lang="en-US" sz="9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Evaluating an IR system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An 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information need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is translated into a 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query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Relevance is assessed relative to the 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information need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not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query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E.g., </a:t>
            </a:r>
            <a:r>
              <a:rPr lang="en-US" u="sng" dirty="0">
                <a:latin typeface="Calibri" charset="0"/>
                <a:ea typeface="ＭＳ Ｐゴシック" charset="0"/>
                <a:cs typeface="ＭＳ Ｐゴシック" charset="0"/>
              </a:rPr>
              <a:t>Information need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I’m looking for information on whether drinking red wine is more effective at reducing your risk of heart attacks than white wine.</a:t>
            </a:r>
          </a:p>
          <a:p>
            <a:pPr eaLnBrk="1" hangingPunct="1"/>
            <a:r>
              <a:rPr lang="en-US" u="sng" dirty="0">
                <a:latin typeface="Calibri" charset="0"/>
                <a:ea typeface="ＭＳ Ｐゴシック" charset="0"/>
                <a:cs typeface="ＭＳ Ｐゴシック" charset="0"/>
              </a:rPr>
              <a:t>Query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  <a:r>
              <a:rPr lang="en-US" b="1" i="1" dirty="0">
                <a:latin typeface="Calibri" charset="0"/>
                <a:ea typeface="ＭＳ Ｐゴシック" charset="0"/>
                <a:cs typeface="ＭＳ Ｐゴシック" charset="0"/>
              </a:rPr>
              <a:t>wine red white heart attack effective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You evaluate whether the doc addresses the information need, not whether it has these words</a:t>
            </a:r>
          </a:p>
        </p:txBody>
      </p:sp>
      <p:sp>
        <p:nvSpPr>
          <p:cNvPr id="21509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8.1</a:t>
            </a:r>
          </a:p>
        </p:txBody>
      </p:sp>
    </p:spTree>
    <p:extLst>
      <p:ext uri="{BB962C8B-B14F-4D97-AF65-F5344CB8AC3E}">
        <p14:creationId xmlns:p14="http://schemas.microsoft.com/office/powerpoint/2010/main" val="419601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683762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46078"/>
      </p:ext>
    </p:extLst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C9B368E0-EAE3-8546-AE8F-F38CF365E70A}" type="slidenum">
              <a:rPr lang="en-US" sz="900">
                <a:solidFill>
                  <a:srgbClr val="898989"/>
                </a:solidFill>
                <a:latin typeface="Calibri" charset="0"/>
              </a:rPr>
              <a:pPr eaLnBrk="1" hangingPunct="1"/>
              <a:t>170</a:t>
            </a:fld>
            <a:endParaRPr lang="en-US" sz="9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Evaluating ranked results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Evaluation of a result set: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If we have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 benchmark document collection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 benchmark set of queries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assessor judgments of whether documents are relevant to queries</a:t>
            </a:r>
          </a:p>
          <a:p>
            <a:pPr marL="342900" lvl="1" indent="0">
              <a:buNone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Then we can use Precision/Recall/F measure as before</a:t>
            </a: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Evaluation of ranked results: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The system can return any number of results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By taking various numbers of the top returned documents (levels of recall), the evaluator can produce a </a:t>
            </a:r>
            <a:r>
              <a:rPr lang="en-US" i="1" dirty="0">
                <a:latin typeface="Calibri" charset="0"/>
                <a:ea typeface="ＭＳ Ｐゴシック" charset="0"/>
              </a:rPr>
              <a:t>precision-recall curve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28677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8.4</a:t>
            </a:r>
          </a:p>
        </p:txBody>
      </p:sp>
    </p:spTree>
    <p:extLst>
      <p:ext uri="{BB962C8B-B14F-4D97-AF65-F5344CB8AC3E}">
        <p14:creationId xmlns:p14="http://schemas.microsoft.com/office/powerpoint/2010/main" val="390047122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Recall/Precision 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657350" y="1601391"/>
            <a:ext cx="3371850" cy="314205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1	R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2	N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3	N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4	R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5	R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6	N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7	R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8	N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9	N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10	N</a:t>
            </a:r>
          </a:p>
        </p:txBody>
      </p:sp>
      <p:sp>
        <p:nvSpPr>
          <p:cNvPr id="48132" name="Rectangle 4"/>
          <p:cNvSpPr>
            <a:spLocks noGrp="1" noChangeArrowheads="1"/>
          </p:cNvSpPr>
          <p:nvPr>
            <p:ph sz="quarter" idx="2"/>
          </p:nvPr>
        </p:nvSpPr>
        <p:spPr>
          <a:xfrm>
            <a:off x="3257550" y="1200150"/>
            <a:ext cx="1885950" cy="34861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dirty="0"/>
              <a:t>R	  	P</a:t>
            </a: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5360194" y="1909763"/>
            <a:ext cx="2388795" cy="646331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Assume 10 rel docs</a:t>
            </a:r>
          </a:p>
          <a:p>
            <a:r>
              <a:rPr lang="en-US" sz="1800"/>
              <a:t>in collection</a:t>
            </a:r>
          </a:p>
        </p:txBody>
      </p:sp>
    </p:spTree>
    <p:extLst>
      <p:ext uri="{BB962C8B-B14F-4D97-AF65-F5344CB8AC3E}">
        <p14:creationId xmlns:p14="http://schemas.microsoft.com/office/powerpoint/2010/main" val="167636907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fld id="{BD2D5C5C-D87B-0B4F-ADAE-BA81F6F67866}" type="slidenum">
              <a:rPr lang="en-US" sz="900">
                <a:solidFill>
                  <a:srgbClr val="898989"/>
                </a:solidFill>
                <a:latin typeface="Calibri" charset="0"/>
              </a:rPr>
              <a:pPr eaLnBrk="1" hangingPunct="1"/>
              <a:t>172</a:t>
            </a:fld>
            <a:endParaRPr lang="en-US" sz="9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Two current evaluation measures…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Mean average precision (MAP)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AP: Average of the precision value obtained for the top </a:t>
            </a:r>
            <a:r>
              <a:rPr lang="en-US" i="1" dirty="0">
                <a:latin typeface="Calibri" charset="0"/>
                <a:ea typeface="ＭＳ Ｐゴシック" charset="0"/>
              </a:rPr>
              <a:t>k</a:t>
            </a:r>
            <a:r>
              <a:rPr lang="en-US" dirty="0">
                <a:latin typeface="Calibri" charset="0"/>
                <a:ea typeface="ＭＳ Ｐゴシック" charset="0"/>
              </a:rPr>
              <a:t> documents, each time a relevant doc is retrieved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Avoids interpolation, use of fixed recall levels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Does weight most accuracy of top returned results</a:t>
            </a:r>
          </a:p>
          <a:p>
            <a:pPr lvl="1" eaLnBrk="1" hangingPunct="1"/>
            <a:r>
              <a:rPr lang="en-US" dirty="0">
                <a:latin typeface="Calibri" charset="0"/>
                <a:ea typeface="ＭＳ Ｐゴシック" charset="0"/>
              </a:rPr>
              <a:t>MAP for set of queries is arithmetic average of APs</a:t>
            </a:r>
          </a:p>
          <a:p>
            <a:pPr lvl="2" eaLnBrk="1" hangingPunct="1"/>
            <a:r>
              <a:rPr lang="en-US" dirty="0">
                <a:latin typeface="Calibri" charset="0"/>
                <a:ea typeface="ＭＳ Ｐゴシック" charset="0"/>
              </a:rPr>
              <a:t>Macro-averaging: each query counts equally</a:t>
            </a:r>
          </a:p>
        </p:txBody>
      </p:sp>
      <p:sp>
        <p:nvSpPr>
          <p:cNvPr id="32773" name="TextBox 4"/>
          <p:cNvSpPr txBox="1">
            <a:spLocks noChangeArrowheads="1"/>
          </p:cNvSpPr>
          <p:nvPr/>
        </p:nvSpPr>
        <p:spPr bwMode="auto">
          <a:xfrm>
            <a:off x="6858000" y="-36701"/>
            <a:ext cx="7713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Arial Unicode MS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Arial Unicode MS" charset="0"/>
                <a:cs typeface="Arial Unicode MS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FBFCFF"/>
                </a:solidFill>
              </a:rPr>
              <a:t>Sec. 8.4</a:t>
            </a:r>
          </a:p>
        </p:txBody>
      </p:sp>
    </p:spTree>
    <p:extLst>
      <p:ext uri="{BB962C8B-B14F-4D97-AF65-F5344CB8AC3E}">
        <p14:creationId xmlns:p14="http://schemas.microsoft.com/office/powerpoint/2010/main" val="201659425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Evaluating search engines</a:t>
            </a:r>
          </a:p>
        </p:txBody>
      </p:sp>
    </p:spTree>
    <p:extLst>
      <p:ext uri="{BB962C8B-B14F-4D97-AF65-F5344CB8AC3E}">
        <p14:creationId xmlns:p14="http://schemas.microsoft.com/office/powerpoint/2010/main" val="398620980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0483D5-FAF4-C531-AFA9-249E23917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NLP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B10982-0B88-DB97-318E-92647825B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54FAF7-AB3B-4F7E-9E4D-EFD1BDE13684}" type="slidenum">
              <a:rPr lang="it-IT" altLang="it-IT" smtClean="0"/>
              <a:pPr>
                <a:defRPr/>
              </a:pPr>
              <a:t>174</a:t>
            </a:fld>
            <a:endParaRPr lang="it-IT" altLang="it-IT"/>
          </a:p>
        </p:txBody>
      </p:sp>
      <p:pic>
        <p:nvPicPr>
          <p:cNvPr id="1026" name="Picture 2" descr="See you next time concept - 37910703">
            <a:extLst>
              <a:ext uri="{FF2B5EF4-FFF2-40B4-BE49-F238E27FC236}">
                <a16:creationId xmlns:a16="http://schemas.microsoft.com/office/drawing/2014/main" id="{8C467744-CD8E-EC7D-D686-3C35BF627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353" y="573277"/>
            <a:ext cx="6260647" cy="399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64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009393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Naive Bayes Classifier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43A39-80F7-3D4D-BCB5-844F1C269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3189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Intuition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635240" cy="333375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Simple ("naive") classification method based on Bayes rule</a:t>
            </a:r>
          </a:p>
          <a:p>
            <a:r>
              <a:rPr lang="en-US" sz="2800" dirty="0">
                <a:latin typeface="Calibri" charset="0"/>
              </a:rPr>
              <a:t>Relies on very simple representation of document</a:t>
            </a:r>
          </a:p>
          <a:p>
            <a:pPr lvl="1"/>
            <a:r>
              <a:rPr lang="en-US" sz="2800" b="1" dirty="0">
                <a:latin typeface="Calibri" charset="0"/>
              </a:rPr>
              <a:t>Bag of words</a:t>
            </a:r>
          </a:p>
          <a:p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890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683762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2649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7150"/>
            <a:ext cx="7467600" cy="742950"/>
          </a:xfrm>
        </p:spPr>
        <p:txBody>
          <a:bodyPr/>
          <a:lstStyle/>
          <a:p>
            <a:r>
              <a:rPr lang="en-US" dirty="0"/>
              <a:t>The 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556"/>
          <a:stretch/>
        </p:blipFill>
        <p:spPr>
          <a:xfrm>
            <a:off x="304800" y="666750"/>
            <a:ext cx="2496312" cy="5143500"/>
          </a:xfrm>
          <a:prstGeom prst="rect">
            <a:avLst/>
          </a:prstGeom>
        </p:spPr>
      </p:pic>
      <p:pic>
        <p:nvPicPr>
          <p:cNvPr id="6" name="Picture 5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8" r="-2024"/>
          <a:stretch/>
        </p:blipFill>
        <p:spPr>
          <a:xfrm>
            <a:off x="6690021" y="742950"/>
            <a:ext cx="2377779" cy="4533900"/>
          </a:xfrm>
          <a:prstGeom prst="rect">
            <a:avLst/>
          </a:prstGeom>
        </p:spPr>
      </p:pic>
      <p:pic>
        <p:nvPicPr>
          <p:cNvPr id="7" name="Picture 6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8" r="27127"/>
          <a:stretch/>
        </p:blipFill>
        <p:spPr>
          <a:xfrm>
            <a:off x="2895600" y="819150"/>
            <a:ext cx="3667421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9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r>
              <a:rPr lang="en-US" dirty="0"/>
              <a:t>The bag of words representation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1905000" y="1352550"/>
            <a:ext cx="4876800" cy="3276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381000" y="1733550"/>
            <a:ext cx="1447799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0600" dirty="0" err="1">
                <a:latin typeface="Lucida Grande"/>
                <a:ea typeface="Lucida Grande"/>
                <a:cs typeface="Lucida Grande"/>
              </a:rPr>
              <a:t>γ</a:t>
            </a:r>
            <a:r>
              <a:rPr lang="en-US" sz="10600" dirty="0"/>
              <a:t>(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6732866" y="1838801"/>
            <a:ext cx="2182534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600" dirty="0"/>
              <a:t>)=c</a:t>
            </a:r>
          </a:p>
        </p:txBody>
      </p:sp>
      <p:graphicFrame>
        <p:nvGraphicFramePr>
          <p:cNvPr id="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948400"/>
              </p:ext>
            </p:extLst>
          </p:nvPr>
        </p:nvGraphicFramePr>
        <p:xfrm>
          <a:off x="1905000" y="1352550"/>
          <a:ext cx="4876800" cy="3284222"/>
        </p:xfrm>
        <a:graphic>
          <a:graphicData uri="http://schemas.openxmlformats.org/drawingml/2006/table">
            <a:tbl>
              <a:tblPr/>
              <a:tblGrid>
                <a:gridCol w="292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seen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8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sweet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whimsical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recommend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happy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Picture 8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248150"/>
            <a:ext cx="558800" cy="503632"/>
          </a:xfrm>
          <a:prstGeom prst="rect">
            <a:avLst/>
          </a:prstGeom>
        </p:spPr>
      </p:pic>
      <p:pic>
        <p:nvPicPr>
          <p:cNvPr id="10" name="Picture 9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562350"/>
            <a:ext cx="591828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93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Bayes’ Rule Applied to Documents and Classes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04800" y="1428750"/>
            <a:ext cx="8229600" cy="2667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/>
              <a:t>For a document </a:t>
            </a:r>
            <a:r>
              <a:rPr lang="en-US" sz="3600" i="1" dirty="0">
                <a:solidFill>
                  <a:srgbClr val="FF0000"/>
                </a:solidFill>
              </a:rPr>
              <a:t>d</a:t>
            </a:r>
            <a:r>
              <a:rPr lang="en-US" sz="4000" dirty="0"/>
              <a:t> </a:t>
            </a:r>
            <a:r>
              <a:rPr lang="en-US" sz="3600" dirty="0"/>
              <a:t>and a class </a:t>
            </a:r>
            <a:r>
              <a:rPr lang="en-US" sz="4000" i="1" dirty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393601"/>
              </p:ext>
            </p:extLst>
          </p:nvPr>
        </p:nvGraphicFramePr>
        <p:xfrm>
          <a:off x="2479675" y="2759075"/>
          <a:ext cx="4421188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19100" progId="Equation.3">
                  <p:embed/>
                </p:oleObj>
              </mc:Choice>
              <mc:Fallback>
                <p:oleObj name="Equation" r:id="rId2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759075"/>
                        <a:ext cx="4421188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6746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/>
              <a:t>i</a:t>
            </a:r>
            <a:r>
              <a:rPr lang="en-US" dirty="0" err="1"/>
              <a:t>ve</a:t>
            </a:r>
            <a:r>
              <a:rPr lang="en-US" dirty="0"/>
              <a:t> Bayes Classifier (I)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8382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637004"/>
              </p:ext>
            </p:extLst>
          </p:nvPr>
        </p:nvGraphicFramePr>
        <p:xfrm>
          <a:off x="1672596" y="1633538"/>
          <a:ext cx="4072567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292100" progId="Equation.3">
                  <p:embed/>
                </p:oleObj>
              </mc:Choice>
              <mc:Fallback>
                <p:oleObj name="Equation" r:id="rId2" imgW="13716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2596" y="1633538"/>
                        <a:ext cx="4072567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616719"/>
              </p:ext>
            </p:extLst>
          </p:nvPr>
        </p:nvGraphicFramePr>
        <p:xfrm>
          <a:off x="2542619" y="2495550"/>
          <a:ext cx="4010581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419100" progId="Equation.3">
                  <p:embed/>
                </p:oleObj>
              </mc:Choice>
              <mc:Fallback>
                <p:oleObj name="Equation" r:id="rId4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2619" y="2495550"/>
                        <a:ext cx="4010581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638856"/>
              </p:ext>
            </p:extLst>
          </p:nvPr>
        </p:nvGraphicFramePr>
        <p:xfrm>
          <a:off x="2511425" y="3867150"/>
          <a:ext cx="3886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46200" imgH="292100" progId="Equation.3">
                  <p:embed/>
                </p:oleObj>
              </mc:Choice>
              <mc:Fallback>
                <p:oleObj name="Equation" r:id="rId6" imgW="1346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425" y="3867150"/>
                        <a:ext cx="3886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248400" y="1581150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MAP is “maximum a posteriori”  = most likely class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934200" y="287655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Bayes Rule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7010400" y="3943350"/>
            <a:ext cx="1676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Dropping the denominator</a:t>
            </a:r>
          </a:p>
        </p:txBody>
      </p:sp>
    </p:spTree>
    <p:extLst>
      <p:ext uri="{BB962C8B-B14F-4D97-AF65-F5344CB8AC3E}">
        <p14:creationId xmlns:p14="http://schemas.microsoft.com/office/powerpoint/2010/main" val="109718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1" grpId="0" animBg="1"/>
      <p:bldP spid="1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Classifier (II)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248283"/>
              </p:ext>
            </p:extLst>
          </p:nvPr>
        </p:nvGraphicFramePr>
        <p:xfrm>
          <a:off x="381000" y="1581150"/>
          <a:ext cx="490061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0" imgH="292100" progId="Equation.3">
                  <p:embed/>
                </p:oleObj>
              </mc:Choice>
              <mc:Fallback>
                <p:oleObj name="Equation" r:id="rId2" imgW="16510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81150"/>
                        <a:ext cx="4900612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162800" y="2443728"/>
            <a:ext cx="1676400" cy="1077218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Document d represented as features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749968"/>
              </p:ext>
            </p:extLst>
          </p:nvPr>
        </p:nvGraphicFramePr>
        <p:xfrm>
          <a:off x="1295400" y="2724150"/>
          <a:ext cx="576897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43100" imgH="292100" progId="Equation.3">
                  <p:embed/>
                </p:oleObj>
              </mc:Choice>
              <mc:Fallback>
                <p:oleObj name="Equation" r:id="rId4" imgW="19431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724150"/>
                        <a:ext cx="576897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6">
            <a:extLst>
              <a:ext uri="{FF2B5EF4-FFF2-40B4-BE49-F238E27FC236}">
                <a16:creationId xmlns:a16="http://schemas.microsoft.com/office/drawing/2014/main" id="{52B07BB6-9AF9-2C40-8218-DA3DF1B92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130885"/>
            <a:ext cx="13716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"Likelihood"</a:t>
            </a:r>
          </a:p>
        </p:txBody>
      </p:sp>
      <p:sp>
        <p:nvSpPr>
          <p:cNvPr id="8" name="Text Box 16">
            <a:extLst>
              <a:ext uri="{FF2B5EF4-FFF2-40B4-BE49-F238E27FC236}">
                <a16:creationId xmlns:a16="http://schemas.microsoft.com/office/drawing/2014/main" id="{47240457-6AFA-094B-9A1E-FFC09A3D7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3412" y="1141037"/>
            <a:ext cx="8382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"Prior"</a:t>
            </a:r>
          </a:p>
        </p:txBody>
      </p:sp>
    </p:spTree>
    <p:extLst>
      <p:ext uri="{BB962C8B-B14F-4D97-AF65-F5344CB8AC3E}">
        <p14:creationId xmlns:p14="http://schemas.microsoft.com/office/powerpoint/2010/main" val="29614607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/>
              <a:t>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 Classifier (IV)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324600" y="2655153"/>
            <a:ext cx="2438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How often does this class occur?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591522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35200" imgH="292100" progId="Equation.3">
                  <p:embed/>
                </p:oleObj>
              </mc:Choice>
              <mc:Fallback>
                <p:oleObj name="Equation" r:id="rId2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1600200" y="2602290"/>
            <a:ext cx="4343400" cy="461665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  <a:cs typeface="Arial" charset="0"/>
              </a:rPr>
              <a:t>O(|</a:t>
            </a:r>
            <a:r>
              <a:rPr lang="en-US" i="1" err="1">
                <a:latin typeface="Calibri" charset="0"/>
                <a:cs typeface="Arial" charset="0"/>
              </a:rPr>
              <a:t>X</a:t>
            </a:r>
            <a:r>
              <a:rPr lang="en-US" err="1">
                <a:latin typeface="Calibri" charset="0"/>
                <a:cs typeface="Arial" charset="0"/>
              </a:rPr>
              <a:t>|</a:t>
            </a:r>
            <a:r>
              <a:rPr lang="en-US" i="1" baseline="30000" err="1">
                <a:latin typeface="Calibri" charset="0"/>
                <a:cs typeface="Arial" charset="0"/>
              </a:rPr>
              <a:t>n</a:t>
            </a:r>
            <a:r>
              <a:rPr lang="en-US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i="1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>
                <a:latin typeface="Calibri" charset="0"/>
                <a:cs typeface="Arial" charset="0"/>
                <a:sym typeface="Symbol" charset="0"/>
              </a:rPr>
              <a:t>|) parameters</a:t>
            </a:r>
            <a:endParaRPr lang="en-US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3645753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We can just count the relative frequencies in a corpus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3364290"/>
            <a:ext cx="4343400" cy="156966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</a:rPr>
              <a:t>Could 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3148717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620000" cy="1123950"/>
          </a:xfrm>
        </p:spPr>
        <p:txBody>
          <a:bodyPr/>
          <a:lstStyle/>
          <a:p>
            <a:r>
              <a:rPr lang="en-US"/>
              <a:t>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Independence Assumptions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190750"/>
            <a:ext cx="8686800" cy="2590800"/>
          </a:xfrm>
        </p:spPr>
        <p:txBody>
          <a:bodyPr/>
          <a:lstStyle/>
          <a:p>
            <a:r>
              <a:rPr lang="en-US" sz="2800" b="1">
                <a:latin typeface="Calibri" charset="0"/>
                <a:sym typeface="Symbol" charset="2"/>
              </a:rPr>
              <a:t>Bag of Words assumption</a:t>
            </a:r>
            <a:r>
              <a:rPr lang="en-US" sz="2800">
                <a:latin typeface="Calibri" charset="0"/>
                <a:sym typeface="Symbol" charset="2"/>
              </a:rPr>
              <a:t>: Assume position doesn’t matter</a:t>
            </a:r>
          </a:p>
          <a:p>
            <a:r>
              <a:rPr lang="en-US" sz="2800" b="1">
                <a:latin typeface="Calibri" charset="0"/>
                <a:sym typeface="Symbol" charset="2"/>
              </a:rPr>
              <a:t>Conditional Independence</a:t>
            </a:r>
            <a:r>
              <a:rPr lang="en-US" sz="280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>
                <a:latin typeface="Calibri" charset="0"/>
                <a:sym typeface="Symbol" charset="2"/>
              </a:rPr>
              <a:t>P</a:t>
            </a:r>
            <a:r>
              <a:rPr lang="en-US" sz="2800">
                <a:latin typeface="Calibri" charset="0"/>
                <a:sym typeface="Symbol" charset="2"/>
              </a:rPr>
              <a:t>(</a:t>
            </a:r>
            <a:r>
              <a:rPr lang="en-US" sz="2800" i="1" err="1">
                <a:latin typeface="Calibri" charset="0"/>
                <a:sym typeface="Symbol" charset="2"/>
              </a:rPr>
              <a:t>x</a:t>
            </a:r>
            <a:r>
              <a:rPr lang="en-US" sz="2800" i="1" baseline="-25000" err="1">
                <a:latin typeface="Calibri" charset="0"/>
                <a:sym typeface="Symbol" charset="2"/>
              </a:rPr>
              <a:t>i</a:t>
            </a:r>
            <a:r>
              <a:rPr lang="en-US" sz="2800" err="1">
                <a:latin typeface="Calibri" charset="0"/>
                <a:sym typeface="Symbol" charset="2"/>
              </a:rPr>
              <a:t>|</a:t>
            </a:r>
            <a:r>
              <a:rPr lang="en-US" sz="2800" i="1" err="1">
                <a:latin typeface="Calibri" charset="0"/>
                <a:sym typeface="Symbol" charset="2"/>
              </a:rPr>
              <a:t>c</a:t>
            </a:r>
            <a:r>
              <a:rPr lang="en-US" sz="2800" i="1" baseline="-25000" err="1">
                <a:latin typeface="Calibri" charset="0"/>
                <a:sym typeface="Symbol" charset="2"/>
              </a:rPr>
              <a:t>j</a:t>
            </a:r>
            <a:r>
              <a:rPr lang="en-US" sz="280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>
                <a:latin typeface="Calibri" charset="0"/>
                <a:sym typeface="Symbol" charset="2"/>
              </a:rPr>
              <a:t>c.</a:t>
            </a:r>
            <a:endParaRPr lang="en-US" sz="2800" i="1">
              <a:latin typeface="Times New Roman" charset="0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151913"/>
              </p:ext>
            </p:extLst>
          </p:nvPr>
        </p:nvGraphicFramePr>
        <p:xfrm>
          <a:off x="2586038" y="1200150"/>
          <a:ext cx="32051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79500" imgH="215900" progId="Equation.3">
                  <p:embed/>
                </p:oleObj>
              </mc:Choice>
              <mc:Fallback>
                <p:oleObj name="Equation" r:id="rId2" imgW="1079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1200150"/>
                        <a:ext cx="3205162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069037"/>
              </p:ext>
            </p:extLst>
          </p:nvPr>
        </p:nvGraphicFramePr>
        <p:xfrm>
          <a:off x="661988" y="4324350"/>
          <a:ext cx="78263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92500" imgH="215900" progId="Equation.3">
                  <p:embed/>
                </p:oleObj>
              </mc:Choice>
              <mc:Fallback>
                <p:oleObj name="Equation" r:id="rId4" imgW="3492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4324350"/>
                        <a:ext cx="78263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489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/>
              <a:t>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Classifier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95911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35200" imgH="292100" progId="Equation.3">
                  <p:embed/>
                </p:oleObj>
              </mc:Choice>
              <mc:Fallback>
                <p:oleObj name="Equation" r:id="rId2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451346"/>
              </p:ext>
            </p:extLst>
          </p:nvPr>
        </p:nvGraphicFramePr>
        <p:xfrm>
          <a:off x="914400" y="2730500"/>
          <a:ext cx="56356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28800" imgH="368300" progId="Equation.3">
                  <p:embed/>
                </p:oleObj>
              </mc:Choice>
              <mc:Fallback>
                <p:oleObj name="Equation" r:id="rId4" imgW="18288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730500"/>
                        <a:ext cx="56356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272809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/>
              <a:t>Applying Multinomial Naive Bayes Classifiers to Text Classification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424164"/>
              </p:ext>
            </p:extLst>
          </p:nvPr>
        </p:nvGraphicFramePr>
        <p:xfrm>
          <a:off x="1524000" y="3028950"/>
          <a:ext cx="60452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46300" imgH="393700" progId="Equation.3">
                  <p:embed/>
                </p:oleObj>
              </mc:Choice>
              <mc:Fallback>
                <p:oleObj name="Equation" r:id="rId2" imgW="2146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028950"/>
                        <a:ext cx="60452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85801" y="158115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800">
                <a:latin typeface="Times New Roman" charset="0"/>
              </a:rPr>
              <a:t>positions </a:t>
            </a:r>
            <a:r>
              <a:rPr lang="en-US" sz="2800">
                <a:latin typeface="Calibri" charset="0"/>
                <a:sym typeface="Symbol" charset="0"/>
              </a:rPr>
              <a:t> all word positions in test document      			</a:t>
            </a:r>
            <a:endParaRPr lang="en-US" sz="2800" i="1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980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multiplying lots of probs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168640" cy="3657600"/>
          </a:xfrm>
        </p:spPr>
        <p:txBody>
          <a:bodyPr>
            <a:normAutofit/>
          </a:bodyPr>
          <a:lstStyle/>
          <a:p>
            <a:r>
              <a:rPr lang="en-US" sz="2400">
                <a:latin typeface="Calibri" charset="0"/>
              </a:rPr>
              <a:t>There's a problem with this:</a:t>
            </a: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r>
              <a:rPr lang="en-US" sz="2200">
                <a:latin typeface="Calibri" charset="0"/>
              </a:rPr>
              <a:t>Multiplying lots of probabilities can result in floating-point underflow!</a:t>
            </a:r>
          </a:p>
          <a:p>
            <a:r>
              <a:rPr lang="en-US" sz="2200">
                <a:latin typeface="Calibri" charset="0"/>
              </a:rPr>
              <a:t>		.0006 * .0007 * .0009 * .01 * .5 * .000008….</a:t>
            </a:r>
          </a:p>
          <a:p>
            <a:r>
              <a:rPr lang="en-US" sz="2200">
                <a:latin typeface="Calibri" charset="0"/>
              </a:rPr>
              <a:t>Idea:   Use logs, because  log(</a:t>
            </a:r>
            <a:r>
              <a:rPr lang="en-US" sz="2200" i="1">
                <a:latin typeface="Calibri" charset="0"/>
              </a:rPr>
              <a:t>ab</a:t>
            </a:r>
            <a:r>
              <a:rPr lang="en-US" sz="2200">
                <a:latin typeface="Calibri" charset="0"/>
              </a:rPr>
              <a:t>) = log(</a:t>
            </a:r>
            <a:r>
              <a:rPr lang="en-US" sz="2200" i="1">
                <a:latin typeface="Calibri" charset="0"/>
              </a:rPr>
              <a:t>a</a:t>
            </a:r>
            <a:r>
              <a:rPr lang="en-US" sz="2200">
                <a:latin typeface="Calibri" charset="0"/>
              </a:rPr>
              <a:t>) + log(</a:t>
            </a:r>
            <a:r>
              <a:rPr lang="en-US" sz="2200" i="1">
                <a:latin typeface="Calibri" charset="0"/>
              </a:rPr>
              <a:t>b</a:t>
            </a:r>
            <a:r>
              <a:rPr lang="en-US" sz="2200">
                <a:latin typeface="Calibri" charset="0"/>
              </a:rPr>
              <a:t>)</a:t>
            </a:r>
          </a:p>
          <a:p>
            <a:r>
              <a:rPr lang="en-US" sz="2200">
                <a:latin typeface="Calibri" charset="0"/>
              </a:rPr>
              <a:t>		We'll sum logs of probabilities instead of multiplying probabilities!</a:t>
            </a:r>
          </a:p>
          <a:p>
            <a:endParaRPr lang="en-US" sz="2000">
              <a:latin typeface="Calibri" charset="0"/>
            </a:endParaRPr>
          </a:p>
          <a:p>
            <a:endParaRPr lang="en-US" sz="2000">
              <a:latin typeface="Calibri" charset="0"/>
            </a:endParaRPr>
          </a:p>
          <a:p>
            <a:endParaRPr lang="en-US" sz="2000">
              <a:latin typeface="Calibri" charset="0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62147"/>
              </p:ext>
            </p:extLst>
          </p:nvPr>
        </p:nvGraphicFramePr>
        <p:xfrm>
          <a:off x="1943100" y="1809750"/>
          <a:ext cx="5257800" cy="959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46300" imgH="393700" progId="Equation.3">
                  <p:embed/>
                </p:oleObj>
              </mc:Choice>
              <mc:Fallback>
                <p:oleObj name="Equation" r:id="rId2" imgW="2146300" imgH="3937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809750"/>
                        <a:ext cx="5257800" cy="959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607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spam?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444713"/>
            <a:ext cx="7871720" cy="3489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77358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actually do everything in log space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047750"/>
            <a:ext cx="8244840" cy="3976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Calibri" charset="0"/>
              </a:rPr>
              <a:t>Instead of this:</a:t>
            </a:r>
          </a:p>
          <a:p>
            <a:endParaRPr lang="en-US" sz="2000">
              <a:latin typeface="Calibri" charset="0"/>
            </a:endParaRPr>
          </a:p>
          <a:p>
            <a:pPr marL="0" indent="0">
              <a:buNone/>
            </a:pPr>
            <a:endParaRPr lang="en-US" sz="6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This:</a:t>
            </a:r>
          </a:p>
          <a:p>
            <a:pPr marL="0" indent="0">
              <a:buNone/>
            </a:pPr>
            <a:endParaRPr lang="en-US" sz="11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Notes:</a:t>
            </a:r>
            <a:endParaRPr lang="en-US" sz="700">
              <a:latin typeface="Calibri" charset="0"/>
            </a:endParaRP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1) Taking log doesn't change the ranking of classes!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The class with highest probability also has highest log probability!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2) It's a linear model: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Just a max of a sum of weights: a </a:t>
            </a:r>
            <a:r>
              <a:rPr lang="en-US" sz="2000" b="1">
                <a:latin typeface="Calibri" charset="0"/>
              </a:rPr>
              <a:t>linear</a:t>
            </a:r>
            <a:r>
              <a:rPr lang="en-US" sz="2000">
                <a:latin typeface="Calibri" charset="0"/>
              </a:rPr>
              <a:t> function of the inputs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So naive bayes is a </a:t>
            </a:r>
            <a:r>
              <a:rPr lang="en-US" sz="2000" b="1">
                <a:latin typeface="Calibri" charset="0"/>
              </a:rPr>
              <a:t>linear classifier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BCC25-8AE3-C74C-91FF-A6535FA1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89669"/>
            <a:ext cx="5740399" cy="937646"/>
          </a:xfrm>
          <a:prstGeom prst="rect">
            <a:avLst/>
          </a:prstGeom>
        </p:spPr>
      </p:pic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98003"/>
              </p:ext>
            </p:extLst>
          </p:nvPr>
        </p:nvGraphicFramePr>
        <p:xfrm>
          <a:off x="2853834" y="981748"/>
          <a:ext cx="3954492" cy="72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8A740B1F-5B8B-4E44-83B7-29DC285E29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834" y="981748"/>
                        <a:ext cx="3954492" cy="721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6832B95-5B70-3F40-B737-7F057106428C}"/>
              </a:ext>
            </a:extLst>
          </p:cNvPr>
          <p:cNvSpPr txBox="1"/>
          <p:nvPr/>
        </p:nvSpPr>
        <p:spPr>
          <a:xfrm>
            <a:off x="325925" y="424607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9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009393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Naive Bayes Classifier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43A39-80F7-3D4D-BCB5-844F1C269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1543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B09FB5-DC53-5342-B857-210DA4FB5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5638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/>
          <a:lstStyle/>
          <a:p>
            <a:pPr eaLnBrk="1" hangingPunct="1"/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Learning the Multinomial Na</a:t>
            </a:r>
            <a:r>
              <a:rPr lang="fr-FR" sz="300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3000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 Bayes Model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52550"/>
            <a:ext cx="8077200" cy="14478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First attempt: maximum likelihood estimates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simply use the frequencies in the data</a:t>
            </a:r>
          </a:p>
        </p:txBody>
      </p:sp>
      <p:sp>
        <p:nvSpPr>
          <p:cNvPr id="41990" name="TextBox 20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  <p:graphicFrame>
        <p:nvGraphicFramePr>
          <p:cNvPr id="6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180986"/>
              </p:ext>
            </p:extLst>
          </p:nvPr>
        </p:nvGraphicFramePr>
        <p:xfrm>
          <a:off x="2530031" y="3666504"/>
          <a:ext cx="3870769" cy="1292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39900" imgH="584200" progId="Equation.3">
                  <p:embed/>
                </p:oleObj>
              </mc:Choice>
              <mc:Fallback>
                <p:oleObj name="Equation" r:id="rId2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031" y="3666504"/>
                        <a:ext cx="3870769" cy="1292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/>
              <p:nvPr/>
            </p:nvSpPr>
            <p:spPr>
              <a:xfrm>
                <a:off x="3048000" y="2671069"/>
                <a:ext cx="1977529" cy="807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671069"/>
                <a:ext cx="1977529" cy="807913"/>
              </a:xfrm>
              <a:prstGeom prst="rect">
                <a:avLst/>
              </a:prstGeom>
              <a:blipFill>
                <a:blip r:embed="rId5"/>
                <a:stretch>
                  <a:fillRect l="-2564" t="-153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97703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Parameter estimation</a:t>
            </a:r>
          </a:p>
        </p:txBody>
      </p:sp>
      <p:sp>
        <p:nvSpPr>
          <p:cNvPr id="5836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3028950"/>
            <a:ext cx="8305800" cy="160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>
                <a:ea typeface="ＭＳ Ｐゴシック" charset="0"/>
                <a:cs typeface="Calibri"/>
              </a:rPr>
              <a:t>Create mega-document for topic </a:t>
            </a:r>
            <a:r>
              <a:rPr lang="en-US" i="1">
                <a:ea typeface="ＭＳ Ｐゴシック" charset="0"/>
                <a:cs typeface="Calibri"/>
              </a:rPr>
              <a:t>j</a:t>
            </a:r>
            <a:r>
              <a:rPr lang="en-US">
                <a:ea typeface="ＭＳ Ｐゴシック" charset="0"/>
                <a:cs typeface="Calibri"/>
              </a:rPr>
              <a:t> by concatenating all docs in this topic</a:t>
            </a:r>
          </a:p>
          <a:p>
            <a:pPr lvl="1">
              <a:lnSpc>
                <a:spcPct val="90000"/>
              </a:lnSpc>
            </a:pPr>
            <a:r>
              <a:rPr lang="en-US" sz="2400">
                <a:ea typeface="ＭＳ Ｐゴシック" charset="0"/>
                <a:cs typeface="Calibri"/>
              </a:rPr>
              <a:t>Use frequency of </a:t>
            </a:r>
            <a:r>
              <a:rPr lang="en-US" sz="2400" i="1">
                <a:ea typeface="ＭＳ Ｐゴシック" charset="0"/>
                <a:cs typeface="Calibri"/>
              </a:rPr>
              <a:t>w</a:t>
            </a:r>
            <a:r>
              <a:rPr lang="en-US" sz="2400">
                <a:ea typeface="ＭＳ Ｐゴシック" charset="0"/>
                <a:cs typeface="Calibri"/>
              </a:rPr>
              <a:t> in mega-document</a:t>
            </a:r>
            <a:endParaRPr lang="en-US" sz="240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8373" name="Text Box 6"/>
          <p:cNvSpPr txBox="1">
            <a:spLocks noChangeArrowheads="1"/>
          </p:cNvSpPr>
          <p:nvPr/>
        </p:nvSpPr>
        <p:spPr bwMode="auto">
          <a:xfrm>
            <a:off x="3657600" y="1733550"/>
            <a:ext cx="525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Calibri"/>
                <a:cs typeface="Calibri"/>
              </a:rPr>
              <a:t>fraction of times word </a:t>
            </a:r>
            <a:r>
              <a:rPr lang="en-US" i="1" err="1">
                <a:latin typeface="Calibri"/>
                <a:cs typeface="Calibri"/>
              </a:rPr>
              <a:t>w</a:t>
            </a:r>
            <a:r>
              <a:rPr lang="en-US" i="1" baseline="-25000" err="1">
                <a:latin typeface="Calibri"/>
                <a:cs typeface="Calibri"/>
              </a:rPr>
              <a:t>i</a:t>
            </a:r>
            <a:r>
              <a:rPr lang="en-US">
                <a:latin typeface="Calibri"/>
                <a:cs typeface="Calibri"/>
              </a:rPr>
              <a:t> appears </a:t>
            </a:r>
          </a:p>
          <a:p>
            <a:pPr algn="ctr"/>
            <a:r>
              <a:rPr lang="en-US">
                <a:latin typeface="Calibri"/>
                <a:cs typeface="Calibri"/>
              </a:rPr>
              <a:t>among all words in documents of topic 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023520"/>
              </p:ext>
            </p:extLst>
          </p:nvPr>
        </p:nvGraphicFramePr>
        <p:xfrm>
          <a:off x="304800" y="1733550"/>
          <a:ext cx="3192462" cy="1066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39900" imgH="584200" progId="Equation.3">
                  <p:embed/>
                </p:oleObj>
              </mc:Choice>
              <mc:Fallback>
                <p:oleObj name="Equation" r:id="rId2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733550"/>
                        <a:ext cx="3192462" cy="1066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6860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Problem with Maximum Likelihood</a:t>
            </a:r>
          </a:p>
        </p:txBody>
      </p:sp>
      <p:sp>
        <p:nvSpPr>
          <p:cNvPr id="4301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22960" y="1428750"/>
            <a:ext cx="7254240" cy="177165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What if we have seen no training documents with the word </a:t>
            </a:r>
            <a:r>
              <a:rPr lang="en-US" sz="2000" b="1" i="1">
                <a:latin typeface="Calibri" charset="0"/>
                <a:ea typeface="ＭＳ Ｐゴシック" charset="0"/>
                <a:cs typeface="ＭＳ Ｐゴシック" charset="0"/>
              </a:rPr>
              <a:t>fantastic</a:t>
            </a:r>
            <a:r>
              <a:rPr lang="en-US" sz="2000" b="1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 and classified in the topic </a:t>
            </a:r>
            <a:r>
              <a:rPr lang="en-US" sz="2000" b="1">
                <a:latin typeface="Calibri" charset="0"/>
                <a:ea typeface="ＭＳ Ｐゴシック" charset="0"/>
                <a:cs typeface="ＭＳ Ｐゴシック" charset="0"/>
              </a:rPr>
              <a:t>positive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000" b="1" i="1">
                <a:latin typeface="Calibri" charset="0"/>
                <a:ea typeface="ＭＳ Ｐゴシック" charset="0"/>
                <a:cs typeface="ＭＳ Ｐゴシック" charset="0"/>
              </a:rPr>
              <a:t>thumbs-up)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Zero probabilities cannot be conditioned away, no matter the other evidence!</a:t>
            </a:r>
          </a:p>
        </p:txBody>
      </p:sp>
      <p:graphicFrame>
        <p:nvGraphicFramePr>
          <p:cNvPr id="43011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391044595"/>
              </p:ext>
            </p:extLst>
          </p:nvPr>
        </p:nvGraphicFramePr>
        <p:xfrm>
          <a:off x="2111376" y="2346325"/>
          <a:ext cx="55086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83000" imgH="571500" progId="Equation.3">
                  <p:embed/>
                </p:oleObj>
              </mc:Choice>
              <mc:Fallback>
                <p:oleObj name="Equation" r:id="rId2" imgW="36830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6" y="2346325"/>
                        <a:ext cx="550862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014982"/>
              </p:ext>
            </p:extLst>
          </p:nvPr>
        </p:nvGraphicFramePr>
        <p:xfrm>
          <a:off x="2195513" y="4248150"/>
          <a:ext cx="41941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68500" imgH="292100" progId="Equation.3">
                  <p:embed/>
                </p:oleObj>
              </mc:Choice>
              <mc:Fallback>
                <p:oleObj name="Equation" r:id="rId4" imgW="1968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248150"/>
                        <a:ext cx="41941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5" name="TextBox 24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</p:spTree>
    <p:extLst>
      <p:ext uri="{BB962C8B-B14F-4D97-AF65-F5344CB8AC3E}">
        <p14:creationId xmlns:p14="http://schemas.microsoft.com/office/powerpoint/2010/main" val="383828327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/>
              <a:t>Laplace (add-1) smoothing for 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</a:t>
            </a: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682244"/>
              </p:ext>
            </p:extLst>
          </p:nvPr>
        </p:nvGraphicFramePr>
        <p:xfrm>
          <a:off x="1306513" y="1581150"/>
          <a:ext cx="4505325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5000" imgH="571500" progId="Equation.3">
                  <p:embed/>
                </p:oleObj>
              </mc:Choice>
              <mc:Fallback>
                <p:oleObj name="Equation" r:id="rId2" imgW="19050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13" y="1581150"/>
                        <a:ext cx="4505325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567934"/>
              </p:ext>
            </p:extLst>
          </p:nvPr>
        </p:nvGraphicFramePr>
        <p:xfrm>
          <a:off x="2508250" y="3176588"/>
          <a:ext cx="3816350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900" imgH="711200" progId="Equation.3">
                  <p:embed/>
                </p:oleObj>
              </mc:Choice>
              <mc:Fallback>
                <p:oleObj name="Equation" r:id="rId4" imgW="1612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176588"/>
                        <a:ext cx="3816350" cy="1681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791014"/>
              </p:ext>
            </p:extLst>
          </p:nvPr>
        </p:nvGraphicFramePr>
        <p:xfrm>
          <a:off x="1311720" y="1579109"/>
          <a:ext cx="4084638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27200" imgH="571500" progId="Equation.3">
                  <p:embed/>
                </p:oleObj>
              </mc:Choice>
              <mc:Fallback>
                <p:oleObj name="Equation" r:id="rId6" imgW="17272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720" y="1579109"/>
                        <a:ext cx="4084638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23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/>
          <a:lstStyle/>
          <a:p>
            <a:r>
              <a:rPr lang="en-US"/>
              <a:t>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idx="1"/>
          </p:nvPr>
        </p:nvSpPr>
        <p:spPr>
          <a:xfrm>
            <a:off x="152400" y="21325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552574"/>
              </p:ext>
            </p:extLst>
          </p:nvPr>
        </p:nvGraphicFramePr>
        <p:xfrm>
          <a:off x="5233147" y="3486150"/>
          <a:ext cx="3606053" cy="785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81200" imgH="431800" progId="Equation.3">
                  <p:embed/>
                </p:oleObj>
              </mc:Choice>
              <mc:Fallback>
                <p:oleObj name="Equation" r:id="rId2" imgW="1981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147" y="3486150"/>
                        <a:ext cx="3606053" cy="7859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097549"/>
              </p:ext>
            </p:extLst>
          </p:nvPr>
        </p:nvGraphicFramePr>
        <p:xfrm>
          <a:off x="1066800" y="32575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52600" imgH="406400" progId="Equation.3">
                  <p:embed/>
                </p:oleObj>
              </mc:Choice>
              <mc:Fallback>
                <p:oleObj name="Equation" r:id="rId4" imgW="1752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2575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38600" y="2114550"/>
            <a:ext cx="5791200" cy="1524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spcBef>
                <a:spcPts val="0"/>
              </a:spcBef>
            </a:pP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single doc containing all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docs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en-US">
                <a:latin typeface="Calibri"/>
                <a:ea typeface="ＭＳ Ｐゴシック" charset="-128"/>
                <a:cs typeface="Calibri"/>
              </a:rPr>
              <a:t>For</a:t>
            </a:r>
            <a:r>
              <a:rPr lang="en-US" i="1" baseline="-2500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each word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Vocabulary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en-US" i="1">
                <a:latin typeface="Calibri"/>
                <a:ea typeface="ＭＳ Ｐゴシック" charset="-128"/>
                <a:cs typeface="Calibri"/>
              </a:rPr>
              <a:t>   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n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# of occurrences of </a:t>
            </a:r>
            <a:r>
              <a:rPr lang="en-US" i="1" err="1">
                <a:latin typeface="Calibri"/>
                <a:ea typeface="ＭＳ Ｐゴシック" charset="-128"/>
                <a:cs typeface="Calibri"/>
                <a:sym typeface="Symbol" charset="2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5811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39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ED69B3-D5B3-574F-9818-F323E76C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Unknown words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3B1AD8-BC8F-A14C-8CC2-168C9A3E2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16240" cy="38236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about unknown words</a:t>
            </a:r>
          </a:p>
          <a:p>
            <a:pPr lvl="1"/>
            <a:r>
              <a:rPr lang="en-US" dirty="0"/>
              <a:t>that appear in our test data </a:t>
            </a:r>
          </a:p>
          <a:p>
            <a:pPr lvl="1"/>
            <a:r>
              <a:rPr lang="en-US" dirty="0"/>
              <a:t>but not in our training data or vocabulary?</a:t>
            </a:r>
          </a:p>
          <a:p>
            <a:r>
              <a:rPr lang="en-US" dirty="0"/>
              <a:t>We </a:t>
            </a:r>
            <a:r>
              <a:rPr lang="en-US" b="1" dirty="0"/>
              <a:t>ignore</a:t>
            </a:r>
            <a:r>
              <a:rPr lang="en-US" dirty="0"/>
              <a:t> them</a:t>
            </a:r>
          </a:p>
          <a:p>
            <a:pPr lvl="1"/>
            <a:r>
              <a:rPr lang="en-US" dirty="0"/>
              <a:t>Remove them from the test document!</a:t>
            </a:r>
          </a:p>
          <a:p>
            <a:pPr lvl="1"/>
            <a:r>
              <a:rPr lang="en-US" dirty="0"/>
              <a:t>Pretend they weren't there!</a:t>
            </a:r>
          </a:p>
          <a:p>
            <a:pPr lvl="1"/>
            <a:r>
              <a:rPr lang="en-US" dirty="0"/>
              <a:t>Don't include any probability for them at all!</a:t>
            </a:r>
          </a:p>
          <a:p>
            <a:r>
              <a:rPr lang="en-US" dirty="0"/>
              <a:t>Why don't we build an unknown word model?</a:t>
            </a:r>
          </a:p>
          <a:p>
            <a:pPr lvl="1"/>
            <a:r>
              <a:rPr lang="en-US" dirty="0"/>
              <a:t>It doesn't help: knowing which class has more unknown words is not generally helpful!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3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1A0F-A7E2-5F4E-AF6A-7166F8DB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8EB-58F8-3245-846E-B538A7453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940040" cy="3733800"/>
          </a:xfrm>
        </p:spPr>
        <p:txBody>
          <a:bodyPr>
            <a:normAutofit/>
          </a:bodyPr>
          <a:lstStyle/>
          <a:p>
            <a:r>
              <a:rPr lang="en-US"/>
              <a:t>Some systems ignore stop words</a:t>
            </a:r>
          </a:p>
          <a:p>
            <a:pPr lvl="1"/>
            <a:r>
              <a:rPr lang="en-US" b="1" dirty="0"/>
              <a:t>Stop words:</a:t>
            </a:r>
            <a:r>
              <a:rPr lang="en-US" dirty="0"/>
              <a:t> very frequent words like </a:t>
            </a:r>
            <a:r>
              <a:rPr lang="en-US" i="1" dirty="0"/>
              <a:t>the </a:t>
            </a:r>
            <a:r>
              <a:rPr lang="en-US" dirty="0"/>
              <a:t>and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Sort the vocabulary by word frequency in training set</a:t>
            </a:r>
          </a:p>
          <a:p>
            <a:pPr lvl="2"/>
            <a:r>
              <a:rPr lang="en-US" dirty="0"/>
              <a:t>Call the top 10 or 50 words the </a:t>
            </a:r>
            <a:r>
              <a:rPr lang="en-US" b="1" dirty="0" err="1"/>
              <a:t>stopword</a:t>
            </a:r>
            <a:r>
              <a:rPr lang="en-US" b="1" dirty="0"/>
              <a:t> list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Remove all stop words from both training and test sets</a:t>
            </a:r>
          </a:p>
          <a:p>
            <a:pPr lvl="3"/>
            <a:r>
              <a:rPr lang="en-US" sz="1800" dirty="0"/>
              <a:t>As if they were never there!</a:t>
            </a:r>
          </a:p>
          <a:p>
            <a:r>
              <a:rPr lang="en-US" dirty="0"/>
              <a:t>But removing stop words doesn't usually help</a:t>
            </a:r>
          </a:p>
          <a:p>
            <a:pPr marL="458788" lvl="1" indent="-279400">
              <a:buFont typeface="Arial" panose="020B0604020202020204" pitchFamily="34" charset="0"/>
              <a:buChar char="•"/>
            </a:pPr>
            <a:r>
              <a:rPr lang="en-US" dirty="0"/>
              <a:t>So in practice most NB algorithms use </a:t>
            </a:r>
            <a:r>
              <a:rPr lang="en-US" b="1" dirty="0"/>
              <a:t>all</a:t>
            </a:r>
            <a:r>
              <a:rPr lang="en-US" dirty="0"/>
              <a:t> words and </a:t>
            </a:r>
            <a:r>
              <a:rPr lang="en-US" b="1" dirty="0"/>
              <a:t>don't</a:t>
            </a:r>
            <a:r>
              <a:rPr lang="en-US" dirty="0"/>
              <a:t> use </a:t>
            </a:r>
            <a:r>
              <a:rPr lang="en-US" dirty="0" err="1"/>
              <a:t>stopword</a:t>
            </a:r>
            <a:r>
              <a:rPr lang="en-US" dirty="0"/>
              <a:t> lists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13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608" y="-13769"/>
            <a:ext cx="7772400" cy="857250"/>
          </a:xfrm>
        </p:spPr>
        <p:txBody>
          <a:bodyPr/>
          <a:lstStyle/>
          <a:p>
            <a:r>
              <a:rPr lang="en-US"/>
              <a:t>Who wrote which Federalist papers?</a:t>
            </a:r>
          </a:p>
        </p:txBody>
      </p:sp>
      <p:sp>
        <p:nvSpPr>
          <p:cNvPr id="1359875" name="Rectangle 3"/>
          <p:cNvSpPr>
            <a:spLocks noGrp="1" noChangeArrowheads="1"/>
          </p:cNvSpPr>
          <p:nvPr>
            <p:ph idx="1"/>
          </p:nvPr>
        </p:nvSpPr>
        <p:spPr>
          <a:xfrm>
            <a:off x="464593" y="971550"/>
            <a:ext cx="7162800" cy="30861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1787-8: anonymous essays try to convince New York to ratify U.S Constitution:  Jay, Madison, Hamilton.  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Authorship of 12 of the letters in dispute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1963: solved by </a:t>
            </a:r>
            <a:r>
              <a:rPr lang="en-US" err="1"/>
              <a:t>Mosteller</a:t>
            </a:r>
            <a:r>
              <a:rPr lang="en-US"/>
              <a:t> and Wallace using Bayesian methods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endParaRPr lang="en-US"/>
          </a:p>
        </p:txBody>
      </p:sp>
      <p:pic>
        <p:nvPicPr>
          <p:cNvPr id="12" name="Picture 11" descr="370px-Federali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047750"/>
            <a:ext cx="1270000" cy="2059459"/>
          </a:xfrm>
          <a:prstGeom prst="rect">
            <a:avLst/>
          </a:prstGeom>
        </p:spPr>
      </p:pic>
      <p:pic>
        <p:nvPicPr>
          <p:cNvPr id="2" name="Picture 1" descr="220px-James_Madi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93" y="3714750"/>
            <a:ext cx="907007" cy="1104900"/>
          </a:xfrm>
          <a:prstGeom prst="rect">
            <a:avLst/>
          </a:prstGeom>
        </p:spPr>
      </p:pic>
      <p:pic>
        <p:nvPicPr>
          <p:cNvPr id="3" name="Picture 2" descr="220px-Alexander_Hamilton_portrait_by_John_Trumbull_180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18" y="3657600"/>
            <a:ext cx="947391" cy="1123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4774168"/>
            <a:ext cx="162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James Madison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400" y="4793218"/>
            <a:ext cx="205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Alexander Hamilton</a:t>
            </a:r>
          </a:p>
        </p:txBody>
      </p:sp>
    </p:spTree>
    <p:extLst>
      <p:ext uri="{BB962C8B-B14F-4D97-AF65-F5344CB8AC3E}">
        <p14:creationId xmlns:p14="http://schemas.microsoft.com/office/powerpoint/2010/main" val="1610093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F4D3A5-3A75-C72D-550A-158D68DF4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Stop word </a:t>
            </a:r>
            <a:r>
              <a:rPr lang="it-IT" dirty="0" err="1"/>
              <a:t>elimination</a:t>
            </a:r>
            <a:r>
              <a:rPr lang="it-IT" dirty="0"/>
              <a:t> </a:t>
            </a:r>
            <a:r>
              <a:rPr lang="it-IT" dirty="0" err="1"/>
              <a:t>matters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1D3198-15F9-E074-6F44-952869B10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0.9904365    0.0257643    to </a:t>
            </a:r>
          </a:p>
          <a:p>
            <a:r>
              <a:rPr lang="it-IT" dirty="0"/>
              <a:t>0.8844671    0.0045653    be</a:t>
            </a:r>
          </a:p>
          <a:p>
            <a:r>
              <a:rPr lang="it-IT" dirty="0"/>
              <a:t>0.8447221    0.0038483    </a:t>
            </a:r>
            <a:r>
              <a:rPr lang="it-IT" dirty="0" err="1"/>
              <a:t>not</a:t>
            </a:r>
            <a:r>
              <a:rPr lang="it-IT" dirty="0"/>
              <a:t>  </a:t>
            </a:r>
          </a:p>
          <a:p>
            <a:r>
              <a:rPr lang="it-IT" dirty="0"/>
              <a:t>0.7504242    0.0031062    or </a:t>
            </a:r>
          </a:p>
          <a:p>
            <a:endParaRPr lang="it-IT" dirty="0"/>
          </a:p>
          <a:p>
            <a:r>
              <a:rPr lang="it-IT" i="1" dirty="0"/>
              <a:t>To be or </a:t>
            </a:r>
            <a:r>
              <a:rPr lang="it-IT" i="1" dirty="0" err="1"/>
              <a:t>not</a:t>
            </a:r>
            <a:r>
              <a:rPr lang="it-IT" i="1" dirty="0"/>
              <a:t> to be		</a:t>
            </a:r>
            <a:r>
              <a:rPr lang="it-IT" dirty="0" err="1"/>
              <a:t>before</a:t>
            </a:r>
            <a:r>
              <a:rPr lang="it-IT" dirty="0"/>
              <a:t> SE</a:t>
            </a:r>
          </a:p>
          <a:p>
            <a:r>
              <a:rPr lang="it-IT" i="1" dirty="0"/>
              <a:t>«»					</a:t>
            </a:r>
            <a:r>
              <a:rPr lang="it-IT" dirty="0"/>
              <a:t>after SE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1806863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167A12-E07B-5D44-9669-819EA8160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3134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81400" y="222885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6001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do a worked sentiment example!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86180"/>
            <a:ext cx="836227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98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477"/>
            <a:ext cx="845820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A worked sentiment example with add-1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1" y="1200150"/>
            <a:ext cx="5958840" cy="342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19150"/>
            <a:ext cx="4411210" cy="1768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2390A-3118-0040-BB7E-D87A94A6AFBE}"/>
              </a:ext>
            </a:extLst>
          </p:cNvPr>
          <p:cNvSpPr txBox="1"/>
          <p:nvPr/>
        </p:nvSpPr>
        <p:spPr>
          <a:xfrm>
            <a:off x="5186713" y="742950"/>
            <a:ext cx="3451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Prior from training: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B5B7F-B19F-7249-9919-7423AE553852}"/>
              </a:ext>
            </a:extLst>
          </p:cNvPr>
          <p:cNvSpPr txBox="1"/>
          <p:nvPr/>
        </p:nvSpPr>
        <p:spPr>
          <a:xfrm>
            <a:off x="7314538" y="1219638"/>
            <a:ext cx="1677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P(-) = 3/5</a:t>
            </a:r>
          </a:p>
          <a:p>
            <a:r>
              <a:rPr lang="en-US" dirty="0"/>
              <a:t>P(+) = 2/5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6E047-9277-8849-BC4B-B8F9CF75D644}"/>
              </a:ext>
            </a:extLst>
          </p:cNvPr>
          <p:cNvSpPr txBox="1"/>
          <p:nvPr/>
        </p:nvSpPr>
        <p:spPr>
          <a:xfrm>
            <a:off x="5258364" y="21424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Drop "with"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BD46C5-E353-9E40-8DFB-A6196D9ECFCF}"/>
              </a:ext>
            </a:extLst>
          </p:cNvPr>
          <p:cNvCxnSpPr>
            <a:cxnSpLocks/>
          </p:cNvCxnSpPr>
          <p:nvPr/>
        </p:nvCxnSpPr>
        <p:spPr>
          <a:xfrm>
            <a:off x="2748280" y="2449830"/>
            <a:ext cx="3810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5D49463-0ED6-6E4D-8C1B-0245872E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7" y="3685541"/>
            <a:ext cx="4957061" cy="1457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FAD41-297F-A044-A4BC-999F25C8D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676" y="3762346"/>
            <a:ext cx="3849123" cy="1085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C56973-9076-294B-83BE-77052447FEF0}"/>
              </a:ext>
            </a:extLst>
          </p:cNvPr>
          <p:cNvSpPr txBox="1"/>
          <p:nvPr/>
        </p:nvSpPr>
        <p:spPr>
          <a:xfrm>
            <a:off x="118537" y="2647950"/>
            <a:ext cx="445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Likelihoods from training: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D79F2-5F65-3B40-BDEF-191EE1665BDB}"/>
              </a:ext>
            </a:extLst>
          </p:cNvPr>
          <p:cNvSpPr txBox="1"/>
          <p:nvPr/>
        </p:nvSpPr>
        <p:spPr>
          <a:xfrm>
            <a:off x="5516950" y="3203244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Scoring the test set: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6A3235-9128-6946-ADD5-B48D986785C8}"/>
              </a:ext>
            </a:extLst>
          </p:cNvPr>
          <p:cNvSpPr/>
          <p:nvPr/>
        </p:nvSpPr>
        <p:spPr>
          <a:xfrm>
            <a:off x="5410200" y="3756206"/>
            <a:ext cx="3733800" cy="548702"/>
          </a:xfrm>
          <a:prstGeom prst="rect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/>
              <p:nvPr/>
            </p:nvSpPr>
            <p:spPr>
              <a:xfrm>
                <a:off x="536743" y="3085627"/>
                <a:ext cx="3265638" cy="5302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3" y="3085627"/>
                <a:ext cx="3265638" cy="530273"/>
              </a:xfrm>
              <a:prstGeom prst="rect">
                <a:avLst/>
              </a:prstGeom>
              <a:blipFill>
                <a:blip r:embed="rId5"/>
                <a:stretch>
                  <a:fillRect l="-775" t="-27907" r="-1163" b="-1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/>
              <p:nvPr/>
            </p:nvSpPr>
            <p:spPr>
              <a:xfrm>
                <a:off x="5315196" y="1316246"/>
                <a:ext cx="1317989" cy="538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6" y="1316246"/>
                <a:ext cx="1317989" cy="538737"/>
              </a:xfrm>
              <a:prstGeom prst="rect">
                <a:avLst/>
              </a:prstGeom>
              <a:blipFill>
                <a:blip r:embed="rId6"/>
                <a:stretch>
                  <a:fillRect l="-2857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36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7" grpId="0"/>
      <p:bldP spid="18" grpId="0"/>
      <p:bldP spid="19" grpId="0" animBg="1"/>
      <p:bldP spid="15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6ACC-B7E8-FE49-9AEF-AB8E8341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 for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8A2F8-FC58-914F-B966-0C9C5358B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tasks like sentiment, word </a:t>
            </a:r>
            <a:r>
              <a:rPr lang="en-US" b="1" dirty="0"/>
              <a:t>occurrence</a:t>
            </a:r>
            <a:r>
              <a:rPr lang="en-US" dirty="0"/>
              <a:t> seems to be more important than word </a:t>
            </a:r>
            <a:r>
              <a:rPr lang="en-US" b="1" dirty="0"/>
              <a:t>frequency</a:t>
            </a:r>
            <a:r>
              <a:rPr lang="en-US" dirty="0"/>
              <a:t>.</a:t>
            </a:r>
          </a:p>
          <a:p>
            <a:pPr lvl="2"/>
            <a:r>
              <a:rPr lang="en-US" sz="2200" dirty="0"/>
              <a:t>The occurrence of the word </a:t>
            </a:r>
            <a:r>
              <a:rPr lang="en-US" sz="2200" i="1" dirty="0"/>
              <a:t>fantastic</a:t>
            </a:r>
            <a:r>
              <a:rPr lang="en-US" sz="2200" dirty="0"/>
              <a:t> tells us a lot</a:t>
            </a:r>
          </a:p>
          <a:p>
            <a:pPr lvl="2"/>
            <a:r>
              <a:rPr lang="en-US" sz="2200" dirty="0"/>
              <a:t>The fact that it occurs 5 times may not tell us much more.</a:t>
            </a:r>
          </a:p>
          <a:p>
            <a:pPr marL="0" indent="0">
              <a:buNone/>
            </a:pPr>
            <a:r>
              <a:rPr lang="en-US" b="1" dirty="0"/>
              <a:t>Binary multinominal naive bayes</a:t>
            </a:r>
            <a:r>
              <a:rPr lang="en-US" dirty="0"/>
              <a:t>, or </a:t>
            </a:r>
            <a:r>
              <a:rPr lang="en-US" b="1" dirty="0"/>
              <a:t>binary NB</a:t>
            </a:r>
          </a:p>
          <a:p>
            <a:pPr lvl="1"/>
            <a:r>
              <a:rPr lang="en-US" dirty="0"/>
              <a:t>Clip our word counts at 1</a:t>
            </a:r>
          </a:p>
          <a:p>
            <a:pPr lvl="1"/>
            <a:r>
              <a:rPr lang="en-US" dirty="0"/>
              <a:t>Note: this is different than Bernoulli naive bayes; see the textbook at the end of the chapter.</a:t>
            </a:r>
          </a:p>
        </p:txBody>
      </p:sp>
    </p:spTree>
    <p:extLst>
      <p:ext uri="{BB962C8B-B14F-4D97-AF65-F5344CB8AC3E}">
        <p14:creationId xmlns:p14="http://schemas.microsoft.com/office/powerpoint/2010/main" val="299587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>
            <a:normAutofit/>
          </a:bodyPr>
          <a:lstStyle/>
          <a:p>
            <a:r>
              <a:rPr lang="en-US"/>
              <a:t>Binary 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152400" y="18277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1066800" y="29527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600" imgH="406400" progId="Equation.3">
                  <p:embed/>
                </p:oleObj>
              </mc:Choice>
              <mc:Fallback>
                <p:oleObj name="Equation" r:id="rId2" imgW="17526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9527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038600" y="2190750"/>
            <a:ext cx="5791200" cy="1776535"/>
            <a:chOff x="4038600" y="2495550"/>
            <a:chExt cx="5791200" cy="1776535"/>
          </a:xfrm>
        </p:grpSpPr>
        <p:graphicFrame>
          <p:nvGraphicFramePr>
            <p:cNvPr id="52226" name="Object 2"/>
            <p:cNvGraphicFramePr>
              <a:graphicFrameLocks noChangeAspect="1"/>
            </p:cNvGraphicFramePr>
            <p:nvPr/>
          </p:nvGraphicFramePr>
          <p:xfrm>
            <a:off x="5233147" y="3486150"/>
            <a:ext cx="3606053" cy="7859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81200" imgH="431800" progId="Equation.3">
                    <p:embed/>
                  </p:oleObj>
                </mc:Choice>
                <mc:Fallback>
                  <p:oleObj name="Equation" r:id="rId4" imgW="1981200" imgH="431800" progId="Equation.3">
                    <p:embed/>
                    <p:pic>
                      <p:nvPicPr>
                        <p:cNvPr id="522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3147" y="3486150"/>
                          <a:ext cx="3606053" cy="78593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4"/>
            <p:cNvSpPr txBox="1">
              <a:spLocks noChangeArrowheads="1"/>
            </p:cNvSpPr>
            <p:nvPr/>
          </p:nvSpPr>
          <p:spPr bwMode="auto">
            <a:xfrm>
              <a:off x="4038600" y="2495550"/>
              <a:ext cx="57912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685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2pPr>
              <a:lvl3pPr marL="1028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3pPr>
              <a:lvl4pPr marL="1371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4pPr>
              <a:lvl5pPr marL="17145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5pPr>
              <a:lvl6pPr marL="2171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26289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086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35433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lvl="1">
                <a:spcBef>
                  <a:spcPts val="0"/>
                </a:spcBef>
              </a:pP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  <a:sym typeface="Symbol" charset="2"/>
                </a:rPr>
                <a:t> single doc containing all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docs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>
                <a:latin typeface="Calibri"/>
                <a:ea typeface="ＭＳ Ｐゴシック" charset="-128"/>
                <a:cs typeface="Calibri"/>
              </a:endParaRPr>
            </a:p>
            <a:p>
              <a:pPr lvl="1">
                <a:spcBef>
                  <a:spcPts val="0"/>
                </a:spcBef>
              </a:pPr>
              <a:r>
                <a:rPr lang="en-US">
                  <a:latin typeface="Calibri"/>
                  <a:ea typeface="ＭＳ Ｐゴシック" charset="-128"/>
                  <a:cs typeface="Calibri"/>
                </a:rPr>
                <a:t>For</a:t>
              </a:r>
              <a:r>
                <a:rPr lang="en-US" i="1" baseline="-2500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each word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w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Vocabulary</a:t>
              </a:r>
            </a:p>
            <a:p>
              <a:pPr marL="800100" lvl="2" indent="0">
                <a:spcBef>
                  <a:spcPts val="0"/>
                </a:spcBef>
                <a:buNone/>
              </a:pP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  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n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  <a:sym typeface="Symbol" charset="2"/>
                </a:rPr>
                <a:t> # of occurrences of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  <a:sym typeface="Symbol" charset="2"/>
                </a:rPr>
                <a:t>w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>
                <a:latin typeface="Calibri"/>
                <a:ea typeface="ＭＳ Ｐゴシック" charset="-128"/>
                <a:cs typeface="Calibri"/>
              </a:endParaRPr>
            </a:p>
          </p:txBody>
        </p:sp>
      </p:grp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2763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3962400" y="1809750"/>
            <a:ext cx="579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4038600" y="2190750"/>
            <a:ext cx="5791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Remove duplicates in each doc:</a:t>
            </a:r>
          </a:p>
          <a:p>
            <a:pPr lvl="2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For each word type w in </a:t>
            </a:r>
            <a:r>
              <a:rPr lang="en-US" sz="1800" err="1">
                <a:latin typeface="Calibri"/>
                <a:cs typeface="Calibri"/>
              </a:rPr>
              <a:t>doc</a:t>
            </a:r>
            <a:r>
              <a:rPr lang="en-US" sz="1800" baseline="-25000" err="1">
                <a:latin typeface="Calibri"/>
                <a:cs typeface="Calibri"/>
              </a:rPr>
              <a:t>j</a:t>
            </a:r>
            <a:r>
              <a:rPr lang="en-US" sz="1800">
                <a:latin typeface="Calibri"/>
                <a:cs typeface="Calibri"/>
              </a:rPr>
              <a:t>  </a:t>
            </a:r>
          </a:p>
          <a:p>
            <a:pPr lvl="3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Retain only a single instance of w</a:t>
            </a:r>
          </a:p>
        </p:txBody>
      </p:sp>
    </p:spTree>
    <p:extLst>
      <p:ext uri="{BB962C8B-B14F-4D97-AF65-F5344CB8AC3E}">
        <p14:creationId xmlns:p14="http://schemas.microsoft.com/office/powerpoint/2010/main" val="36526498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544E-7 3.56393E-6 L -1.14544E-7 0.1831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8168640" cy="864758"/>
          </a:xfrm>
        </p:spPr>
        <p:txBody>
          <a:bodyPr>
            <a:normAutofit fontScale="90000"/>
          </a:bodyPr>
          <a:lstStyle/>
          <a:p>
            <a:r>
              <a:rPr lang="en-US"/>
              <a:t>Binary 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</a:t>
            </a:r>
            <a:br>
              <a:rPr lang="en-US"/>
            </a:br>
            <a:r>
              <a:rPr lang="en-US"/>
              <a:t> on a test document </a:t>
            </a:r>
            <a:r>
              <a:rPr lang="en-US" i="1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remove all duplicate words from </a:t>
            </a:r>
            <a:r>
              <a:rPr lang="en-US" i="1"/>
              <a:t>d</a:t>
            </a:r>
          </a:p>
          <a:p>
            <a:r>
              <a:rPr lang="en-US"/>
              <a:t>Then compute NB using the same equation: 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1676400" y="2636380"/>
          <a:ext cx="5715000" cy="103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71700" imgH="393700" progId="Equation.3">
                  <p:embed/>
                </p:oleObj>
              </mc:Choice>
              <mc:Fallback>
                <p:oleObj name="Equation" r:id="rId2" imgW="2171700" imgH="3937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636380"/>
                        <a:ext cx="5715000" cy="1030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822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736BB-201F-5F49-80A3-37F1CE6A1A42}"/>
              </a:ext>
            </a:extLst>
          </p:cNvPr>
          <p:cNvSpPr/>
          <p:nvPr/>
        </p:nvSpPr>
        <p:spPr>
          <a:xfrm>
            <a:off x="5339080" y="971550"/>
            <a:ext cx="2661920" cy="403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46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2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>
            <a:off x="3124200" y="2571750"/>
            <a:ext cx="1219200" cy="1066800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077200" cy="895350"/>
          </a:xfrm>
        </p:spPr>
        <p:txBody>
          <a:bodyPr>
            <a:normAutofit/>
          </a:bodyPr>
          <a:lstStyle/>
          <a:p>
            <a:r>
              <a:rPr lang="en-US"/>
              <a:t>What is the subject of this medical article?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752600"/>
            <a:ext cx="3810000" cy="3333750"/>
          </a:xfrm>
        </p:spPr>
        <p:txBody>
          <a:bodyPr>
            <a:normAutofit fontScale="92500" lnSpcReduction="10000"/>
          </a:bodyPr>
          <a:lstStyle/>
          <a:p>
            <a:r>
              <a:rPr lang="en-US" err="1"/>
              <a:t>Antogonists</a:t>
            </a:r>
            <a:r>
              <a:rPr lang="en-US"/>
              <a:t> and Inhibitors</a:t>
            </a:r>
          </a:p>
          <a:p>
            <a:r>
              <a:rPr lang="en-US"/>
              <a:t>Blood Supply</a:t>
            </a:r>
          </a:p>
          <a:p>
            <a:r>
              <a:rPr lang="en-US"/>
              <a:t>Chemistry</a:t>
            </a:r>
          </a:p>
          <a:p>
            <a:r>
              <a:rPr lang="en-US"/>
              <a:t>Drug Therapy</a:t>
            </a:r>
          </a:p>
          <a:p>
            <a:r>
              <a:rPr lang="en-US"/>
              <a:t>Embryology</a:t>
            </a:r>
          </a:p>
          <a:p>
            <a:r>
              <a:rPr lang="en-US"/>
              <a:t>Epidemiology</a:t>
            </a:r>
          </a:p>
          <a:p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45141" y="1276350"/>
            <a:ext cx="5198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+mn-lt"/>
              </a:rPr>
              <a:t>MeSH</a:t>
            </a:r>
            <a:r>
              <a:rPr lang="en-US" sz="2800" b="1">
                <a:latin typeface="+mn-lt"/>
              </a:rPr>
              <a:t> Subject Category Hierarchy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1" y="272415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+mn-lt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135255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Lucida Sans" pitchFamily="-65" charset="0"/>
              </a:rPr>
              <a:t>MEDLINE Article</a:t>
            </a:r>
          </a:p>
          <a:p>
            <a:endParaRPr lang="en-US" sz="1800">
              <a:latin typeface="+mn-lt"/>
            </a:endParaRPr>
          </a:p>
        </p:txBody>
      </p:sp>
      <p:pic>
        <p:nvPicPr>
          <p:cNvPr id="10" name="Picture 9" descr="medl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9750"/>
            <a:ext cx="2009622" cy="2673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497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8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E2CEE-899C-724E-B473-04D790077E08}"/>
              </a:ext>
            </a:extLst>
          </p:cNvPr>
          <p:cNvSpPr txBox="1"/>
          <p:nvPr/>
        </p:nvSpPr>
        <p:spPr>
          <a:xfrm>
            <a:off x="533400" y="4762440"/>
            <a:ext cx="511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Counts can still be 2! Binarization is within-doc!</a:t>
            </a:r>
          </a:p>
        </p:txBody>
      </p:sp>
    </p:spTree>
    <p:extLst>
      <p:ext uri="{BB962C8B-B14F-4D97-AF65-F5344CB8AC3E}">
        <p14:creationId xmlns:p14="http://schemas.microsoft.com/office/powerpoint/2010/main" val="258132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81400" y="222885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2800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05200" y="188594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94922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28C2-437D-134D-89E6-8E49F091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/>
              <a:t>Sentiment Classification: Dealing with Negation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DE6D9-B952-FE48-8D15-315014C8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971550"/>
            <a:ext cx="7543801" cy="533400"/>
          </a:xfrm>
        </p:spPr>
        <p:txBody>
          <a:bodyPr/>
          <a:lstStyle/>
          <a:p>
            <a:r>
              <a:rPr lang="en-US" dirty="0"/>
              <a:t>I really like this movie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6C19C5-FE8F-454B-9AE4-83D27CD3A57E}"/>
              </a:ext>
            </a:extLst>
          </p:cNvPr>
          <p:cNvSpPr txBox="1">
            <a:spLocks/>
          </p:cNvSpPr>
          <p:nvPr/>
        </p:nvSpPr>
        <p:spPr>
          <a:xfrm>
            <a:off x="752474" y="1428750"/>
            <a:ext cx="7543801" cy="533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I really </a:t>
            </a:r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like this movie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630652-ABF8-9D49-A2E5-96F42894CB1A}"/>
              </a:ext>
            </a:extLst>
          </p:cNvPr>
          <p:cNvSpPr txBox="1">
            <a:spLocks/>
          </p:cNvSpPr>
          <p:nvPr/>
        </p:nvSpPr>
        <p:spPr>
          <a:xfrm>
            <a:off x="822960" y="1657350"/>
            <a:ext cx="8285480" cy="2479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endParaRPr lang="en-US" dirty="0"/>
          </a:p>
          <a:p>
            <a:pPr marL="0" indent="0" fontAlgn="auto">
              <a:buNone/>
            </a:pPr>
            <a:r>
              <a:rPr lang="en-US" dirty="0"/>
              <a:t>Negation changes the meaning of "like" to negative.</a:t>
            </a:r>
          </a:p>
          <a:p>
            <a:pPr marL="0" indent="0" fontAlgn="auto">
              <a:buNone/>
            </a:pPr>
            <a:r>
              <a:rPr lang="en-US" dirty="0"/>
              <a:t>Negation can also change negative to positive-</a:t>
            </a:r>
            <a:r>
              <a:rPr lang="en-US" dirty="0" err="1"/>
              <a:t>ish</a:t>
            </a:r>
            <a:r>
              <a:rPr lang="en-US" dirty="0"/>
              <a:t> 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dismiss this film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Doesn't</a:t>
            </a:r>
            <a:r>
              <a:rPr lang="en-US" dirty="0"/>
              <a:t> let us get bored</a:t>
            </a:r>
          </a:p>
          <a:p>
            <a:pPr fontAlgn="auto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93437-70A5-4E41-8E95-5A9B26F3A66E}"/>
              </a:ext>
            </a:extLst>
          </p:cNvPr>
          <p:cNvSpPr txBox="1"/>
          <p:nvPr/>
        </p:nvSpPr>
        <p:spPr>
          <a:xfrm>
            <a:off x="4998720" y="2336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8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458200" cy="742950"/>
          </a:xfrm>
        </p:spPr>
        <p:txBody>
          <a:bodyPr>
            <a:normAutofit fontScale="90000"/>
          </a:bodyPr>
          <a:lstStyle/>
          <a:p>
            <a:r>
              <a:rPr lang="en-US"/>
              <a:t>Sentiment Classification: Dealing with Negation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038350"/>
            <a:ext cx="8610600" cy="2895600"/>
          </a:xfrm>
        </p:spPr>
        <p:txBody>
          <a:bodyPr/>
          <a:lstStyle/>
          <a:p>
            <a:pPr marL="0" indent="0">
              <a:buNone/>
            </a:pPr>
            <a:r>
              <a:rPr lang="en-US" sz="2300"/>
              <a:t>Simple baseline method:</a:t>
            </a:r>
          </a:p>
          <a:p>
            <a:pPr marL="0" indent="0">
              <a:buNone/>
            </a:pPr>
            <a:r>
              <a:rPr lang="en-US" sz="2300"/>
              <a:t>Add NOT_ to every word between negation and following punctuation:</a:t>
            </a:r>
          </a:p>
          <a:p>
            <a:endParaRPr lang="en-US" sz="1600"/>
          </a:p>
          <a:p>
            <a:pPr>
              <a:buNone/>
            </a:pP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didn’t like this movie , but I</a:t>
            </a:r>
          </a:p>
          <a:p>
            <a:endParaRPr lang="en-US" sz="2700">
              <a:solidFill>
                <a:srgbClr val="660066"/>
              </a:solidFill>
            </a:endParaRPr>
          </a:p>
          <a:p>
            <a:pPr>
              <a:buNone/>
            </a:pP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didn’t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NOT_like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NOT_this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NOT_movie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but I</a:t>
            </a:r>
          </a:p>
        </p:txBody>
      </p:sp>
      <p:sp>
        <p:nvSpPr>
          <p:cNvPr id="4" name="Down Arrow 3"/>
          <p:cNvSpPr/>
          <p:nvPr/>
        </p:nvSpPr>
        <p:spPr>
          <a:xfrm>
            <a:off x="3124200" y="3848100"/>
            <a:ext cx="914400" cy="4000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0200" y="971550"/>
            <a:ext cx="7462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28817A"/>
                </a:solidFill>
                <a:latin typeface="+mn-lt"/>
              </a:rPr>
              <a:t>Das, </a:t>
            </a:r>
            <a:r>
              <a:rPr lang="en-US" sz="1200" err="1">
                <a:solidFill>
                  <a:srgbClr val="28817A"/>
                </a:solidFill>
                <a:latin typeface="+mn-lt"/>
              </a:rPr>
              <a:t>Sanjiv</a:t>
            </a:r>
            <a:r>
              <a:rPr lang="en-US" sz="1200">
                <a:solidFill>
                  <a:srgbClr val="28817A"/>
                </a:solidFill>
                <a:latin typeface="+mn-lt"/>
              </a:rPr>
              <a:t> and Mike Chen. 2001. Yahoo! for Amazon: Extracting market sentiment from stock message boards. In Proceedings of the Asia Pacific Finance Association Annual Conference (APFA).</a:t>
            </a:r>
          </a:p>
          <a:p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Bo Pang, Lillian Lee, and </a:t>
            </a:r>
            <a:r>
              <a:rPr lang="en-US" sz="1100" err="1">
                <a:solidFill>
                  <a:schemeClr val="accent5">
                    <a:lumMod val="75000"/>
                  </a:schemeClr>
                </a:solidFill>
              </a:rPr>
              <a:t>Shivakumar</a:t>
            </a: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100" err="1">
                <a:solidFill>
                  <a:schemeClr val="accent5">
                    <a:lumMod val="75000"/>
                  </a:schemeClr>
                </a:solidFill>
              </a:rPr>
              <a:t>Vaithyanathan</a:t>
            </a: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.  2002.  Thumbs up? Sentiment Classification using Machine Learning Techniques. EMNLP-2002, 79—86.</a:t>
            </a:r>
          </a:p>
        </p:txBody>
      </p:sp>
    </p:spTree>
    <p:extLst>
      <p:ext uri="{BB962C8B-B14F-4D97-AF65-F5344CB8AC3E}">
        <p14:creationId xmlns:p14="http://schemas.microsoft.com/office/powerpoint/2010/main" val="10893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2891-A55D-B740-A896-03BF494F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Sentiment Classification: Lexicons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3573-4C00-B849-B166-9D17DC44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Sometimes we don't have enough labeled training data</a:t>
            </a:r>
          </a:p>
          <a:p>
            <a:r>
              <a:rPr lang="en-US"/>
              <a:t>In that case, we can make use of pre-built word lists</a:t>
            </a:r>
          </a:p>
          <a:p>
            <a:r>
              <a:rPr lang="en-US"/>
              <a:t>Called </a:t>
            </a:r>
            <a:r>
              <a:rPr lang="en-US" b="1"/>
              <a:t>lexicons</a:t>
            </a:r>
          </a:p>
          <a:p>
            <a:r>
              <a:rPr lang="en-US"/>
              <a:t>There are various </a:t>
            </a:r>
            <a:r>
              <a:rPr lang="en-US" err="1"/>
              <a:t>publically</a:t>
            </a:r>
            <a:r>
              <a:rPr lang="en-US"/>
              <a:t> available lexicons</a:t>
            </a:r>
          </a:p>
        </p:txBody>
      </p:sp>
    </p:spTree>
    <p:extLst>
      <p:ext uri="{BB962C8B-B14F-4D97-AF65-F5344CB8AC3E}">
        <p14:creationId xmlns:p14="http://schemas.microsoft.com/office/powerpoint/2010/main" val="18491844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/>
              <a:t>MPQA Subjectivity Cues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90750"/>
            <a:ext cx="8763000" cy="292793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Home page: </a:t>
            </a:r>
            <a:r>
              <a:rPr lang="en-US" dirty="0">
                <a:hlinkClick r:id="rId2"/>
              </a:rPr>
              <a:t>https://mpqa.cs.pitt.edu/lexicons/subj_lexicon/</a:t>
            </a:r>
            <a:endParaRPr lang="en-US" dirty="0"/>
          </a:p>
          <a:p>
            <a:r>
              <a:rPr lang="en-US" dirty="0"/>
              <a:t>6885 words from 8221 lemmas, annotated for intensity (strong/weak)</a:t>
            </a:r>
          </a:p>
          <a:p>
            <a:pPr lvl="1"/>
            <a:r>
              <a:rPr lang="en-US" dirty="0"/>
              <a:t>2718 positive</a:t>
            </a:r>
          </a:p>
          <a:p>
            <a:pPr lvl="1"/>
            <a:r>
              <a:rPr lang="en-US" dirty="0"/>
              <a:t>4912 negative</a:t>
            </a:r>
          </a:p>
          <a:p>
            <a:r>
              <a:rPr lang="en-US" dirty="0"/>
              <a:t>+ : </a:t>
            </a:r>
            <a:r>
              <a:rPr lang="en-US" i="1" dirty="0"/>
              <a:t>admirable, beautiful, confident, dazzling, ecstatic, favor, glee, great </a:t>
            </a:r>
            <a:endParaRPr lang="en-US" dirty="0"/>
          </a:p>
          <a:p>
            <a:r>
              <a:rPr lang="en-US" dirty="0"/>
              <a:t>− : </a:t>
            </a:r>
            <a:r>
              <a:rPr lang="en-US" i="1" dirty="0"/>
              <a:t>awful, bad, bias, catastrophe, cheat, deny, envious, foul, harsh, hate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971550"/>
            <a:ext cx="72412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err="1">
                <a:solidFill>
                  <a:srgbClr val="28817A"/>
                </a:solidFill>
              </a:rPr>
              <a:t>Theresa</a:t>
            </a:r>
            <a:r>
              <a:rPr lang="pl-PL" sz="1200">
                <a:solidFill>
                  <a:srgbClr val="28817A"/>
                </a:solidFill>
              </a:rPr>
              <a:t> Wilson, </a:t>
            </a:r>
            <a:r>
              <a:rPr lang="pl-PL" sz="1200" err="1">
                <a:solidFill>
                  <a:srgbClr val="28817A"/>
                </a:solidFill>
              </a:rPr>
              <a:t>Janyce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Wiebe</a:t>
            </a:r>
            <a:r>
              <a:rPr lang="pl-PL" sz="1200">
                <a:solidFill>
                  <a:srgbClr val="28817A"/>
                </a:solidFill>
              </a:rPr>
              <a:t>, and Paul Hoffmann (2005). </a:t>
            </a:r>
            <a:r>
              <a:rPr lang="pl-PL" sz="1200" err="1">
                <a:solidFill>
                  <a:srgbClr val="28817A"/>
                </a:solidFill>
              </a:rPr>
              <a:t>Recognizing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Contextual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Polarity</a:t>
            </a:r>
            <a:r>
              <a:rPr lang="pl-PL" sz="1200">
                <a:solidFill>
                  <a:srgbClr val="28817A"/>
                </a:solidFill>
              </a:rPr>
              <a:t> in </a:t>
            </a:r>
          </a:p>
          <a:p>
            <a:r>
              <a:rPr lang="pl-PL" sz="1200" err="1">
                <a:solidFill>
                  <a:srgbClr val="28817A"/>
                </a:solidFill>
              </a:rPr>
              <a:t>Phrase</a:t>
            </a:r>
            <a:r>
              <a:rPr lang="pl-PL" sz="1200">
                <a:solidFill>
                  <a:srgbClr val="28817A"/>
                </a:solidFill>
              </a:rPr>
              <a:t>-Level </a:t>
            </a:r>
            <a:r>
              <a:rPr lang="pl-PL" sz="1200" err="1">
                <a:solidFill>
                  <a:srgbClr val="28817A"/>
                </a:solidFill>
              </a:rPr>
              <a:t>Sentiment</a:t>
            </a:r>
            <a:r>
              <a:rPr lang="pl-PL" sz="1200">
                <a:solidFill>
                  <a:srgbClr val="28817A"/>
                </a:solidFill>
              </a:rPr>
              <a:t> Analysis. Proc. of HLT-EMNLP-2005.</a:t>
            </a:r>
          </a:p>
          <a:p>
            <a:endParaRPr lang="pl-PL" sz="1200">
              <a:solidFill>
                <a:srgbClr val="28817A"/>
              </a:solidFill>
            </a:endParaRPr>
          </a:p>
          <a:p>
            <a:r>
              <a:rPr lang="en-US" sz="1200" err="1">
                <a:solidFill>
                  <a:srgbClr val="28817A"/>
                </a:solidFill>
              </a:rPr>
              <a:t>Riloff</a:t>
            </a:r>
            <a:r>
              <a:rPr lang="en-US" sz="1200">
                <a:solidFill>
                  <a:srgbClr val="28817A"/>
                </a:solidFill>
              </a:rPr>
              <a:t> and </a:t>
            </a:r>
            <a:r>
              <a:rPr lang="en-US" sz="1200" err="1">
                <a:solidFill>
                  <a:srgbClr val="28817A"/>
                </a:solidFill>
              </a:rPr>
              <a:t>Wiebe</a:t>
            </a:r>
            <a:r>
              <a:rPr lang="en-US" sz="1200">
                <a:solidFill>
                  <a:srgbClr val="28817A"/>
                </a:solidFill>
              </a:rPr>
              <a:t> (2003). Learning extraction patterns for subjective expressions. EMNLP-2003.</a:t>
            </a:r>
          </a:p>
          <a:p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3987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71450"/>
            <a:ext cx="8229600" cy="857250"/>
          </a:xfrm>
        </p:spPr>
        <p:txBody>
          <a:bodyPr/>
          <a:lstStyle/>
          <a:p>
            <a:r>
              <a:rPr lang="en-US"/>
              <a:t>The General Inquirer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04950"/>
            <a:ext cx="8534400" cy="3333750"/>
          </a:xfrm>
        </p:spPr>
        <p:txBody>
          <a:bodyPr>
            <a:normAutofit fontScale="92500"/>
          </a:bodyPr>
          <a:lstStyle/>
          <a:p>
            <a:pPr marL="342900" lvl="1" indent="-342900">
              <a:buClr>
                <a:srgbClr val="CC0000"/>
              </a:buClr>
            </a:pPr>
            <a:r>
              <a:rPr lang="en-US" sz="2400"/>
              <a:t>Home page: </a:t>
            </a:r>
            <a:r>
              <a:rPr lang="en-US">
                <a:hlinkClick r:id="rId2"/>
              </a:rPr>
              <a:t>http://www.wjh.harvard.edu/~inquirer</a:t>
            </a:r>
            <a:endParaRPr lang="en-US"/>
          </a:p>
          <a:p>
            <a:pPr marL="342900" lvl="1" indent="-342900">
              <a:buClr>
                <a:srgbClr val="CC0000"/>
              </a:buClr>
            </a:pPr>
            <a:r>
              <a:rPr lang="en-US" sz="2400"/>
              <a:t>List of Categories:  </a:t>
            </a:r>
            <a:r>
              <a:rPr lang="en-US">
                <a:hlinkClick r:id="rId3"/>
              </a:rPr>
              <a:t>http://www.wjh.harvard.edu/~inquirer/homecat.htm</a:t>
            </a:r>
            <a:endParaRPr lang="en-US"/>
          </a:p>
          <a:p>
            <a:pPr marL="342900" lvl="1" indent="-342900">
              <a:buClr>
                <a:srgbClr val="CC0000"/>
              </a:buClr>
            </a:pPr>
            <a:r>
              <a:rPr lang="en-US" sz="2400"/>
              <a:t>Spreadsheet: </a:t>
            </a:r>
            <a:r>
              <a:rPr lang="en-US">
                <a:hlinkClick r:id="rId4"/>
              </a:rPr>
              <a:t>http://www.wjh.harvard.edu/~inquirer/inquirerbasic.xls</a:t>
            </a:r>
            <a:endParaRPr lang="en-US"/>
          </a:p>
          <a:p>
            <a:r>
              <a:rPr lang="en-US"/>
              <a:t>Categories:</a:t>
            </a:r>
          </a:p>
          <a:p>
            <a:pPr lvl="1"/>
            <a:r>
              <a:rPr lang="en-US" err="1"/>
              <a:t>Positiv</a:t>
            </a:r>
            <a:r>
              <a:rPr lang="en-US"/>
              <a:t> (1915 words) and </a:t>
            </a:r>
            <a:r>
              <a:rPr lang="en-US" err="1"/>
              <a:t>Negativ</a:t>
            </a:r>
            <a:r>
              <a:rPr lang="en-US"/>
              <a:t> (2291 words)</a:t>
            </a:r>
          </a:p>
          <a:p>
            <a:pPr lvl="1"/>
            <a:r>
              <a:rPr lang="en-US"/>
              <a:t>Strong </a:t>
            </a:r>
            <a:r>
              <a:rPr lang="en-US" err="1"/>
              <a:t>vs</a:t>
            </a:r>
            <a:r>
              <a:rPr lang="en-US"/>
              <a:t> Weak, Active </a:t>
            </a:r>
            <a:r>
              <a:rPr lang="en-US" err="1"/>
              <a:t>vs</a:t>
            </a:r>
            <a:r>
              <a:rPr lang="en-US"/>
              <a:t> Passive, Overstated versus Understated</a:t>
            </a:r>
          </a:p>
          <a:p>
            <a:pPr lvl="1"/>
            <a:r>
              <a:rPr lang="en-US"/>
              <a:t>Pleasure, Pain, Virtue, Vice, Motivation, Cognitive Orientation, </a:t>
            </a:r>
            <a:r>
              <a:rPr lang="en-US" err="1"/>
              <a:t>etc</a:t>
            </a:r>
            <a:endParaRPr lang="en-US"/>
          </a:p>
          <a:p>
            <a:r>
              <a:rPr lang="en-US"/>
              <a:t>Free for Research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82933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Philip J. Stone, Dexter C </a:t>
            </a:r>
            <a:r>
              <a:rPr lang="en-US" sz="140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Dunphy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, Marshall S. Smith, Daniel M. Ogilvie. 1966. The General Inquirer: A Computer Approach to Content Analysis. MIT Press</a:t>
            </a:r>
          </a:p>
        </p:txBody>
      </p:sp>
    </p:spTree>
    <p:extLst>
      <p:ext uri="{BB962C8B-B14F-4D97-AF65-F5344CB8AC3E}">
        <p14:creationId xmlns:p14="http://schemas.microsoft.com/office/powerpoint/2010/main" val="2094733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2D1B-F7F0-DA44-8CEB-88F0EEE9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7787640" cy="680397"/>
          </a:xfrm>
        </p:spPr>
        <p:txBody>
          <a:bodyPr>
            <a:normAutofit/>
          </a:bodyPr>
          <a:lstStyle/>
          <a:p>
            <a:r>
              <a:rPr lang="en-US"/>
              <a:t>Using Lexicons in Sentiment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9731-5B0E-A04E-B272-8AE19E3C0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86384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Add a feature </a:t>
            </a:r>
            <a:r>
              <a:rPr lang="en-US" dirty="0"/>
              <a:t>that gets a count whenever a word from the lexicon occurs</a:t>
            </a:r>
          </a:p>
          <a:p>
            <a:pPr lvl="1"/>
            <a:r>
              <a:rPr lang="en-US" dirty="0"/>
              <a:t>E.g., a feature called "</a:t>
            </a:r>
            <a:r>
              <a:rPr lang="en-US" b="1" dirty="0"/>
              <a:t>this word occurs in the positive lexicon</a:t>
            </a:r>
            <a:r>
              <a:rPr lang="en-US" dirty="0"/>
              <a:t>" or "</a:t>
            </a:r>
            <a:r>
              <a:rPr lang="en-US" b="1" dirty="0"/>
              <a:t>this word occurs in the negative lexicon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Now all positive words (</a:t>
            </a:r>
            <a:r>
              <a:rPr lang="en-US" i="1" dirty="0"/>
              <a:t>good, great, beautiful, wonderful</a:t>
            </a:r>
            <a:r>
              <a:rPr lang="en-US" dirty="0"/>
              <a:t>) or negative words count for that feature.</a:t>
            </a:r>
          </a:p>
          <a:p>
            <a:pPr marL="0" indent="0">
              <a:buNone/>
            </a:pPr>
            <a:r>
              <a:rPr lang="en-US" dirty="0"/>
              <a:t>Using 1-2 features isn't as good as using all the words.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But when training data is sparse or not representative of the test set, dense lexicon features can help</a:t>
            </a:r>
          </a:p>
        </p:txBody>
      </p:sp>
    </p:spTree>
    <p:extLst>
      <p:ext uri="{BB962C8B-B14F-4D97-AF65-F5344CB8AC3E}">
        <p14:creationId xmlns:p14="http://schemas.microsoft.com/office/powerpoint/2010/main" val="1037598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>
            <a:normAutofit fontScale="90000"/>
          </a:bodyPr>
          <a:lstStyle/>
          <a:p>
            <a:r>
              <a:rPr lang="en-US"/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/>
              <a:t>...zany characters and richly applied satire, and some great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It was pathetic. The worst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...awesome caramel sauce and sweet toasty almonds. I love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...awful pizza and ridiculously overpriced...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31691090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119702"/>
            <a:ext cx="7863840" cy="680397"/>
          </a:xfrm>
        </p:spPr>
        <p:txBody>
          <a:bodyPr>
            <a:normAutofit/>
          </a:bodyPr>
          <a:lstStyle/>
          <a:p>
            <a:r>
              <a:rPr lang="en-GB"/>
              <a:t>Na</a:t>
            </a:r>
            <a:r>
              <a:rPr lang="fr-FR"/>
              <a:t>i</a:t>
            </a:r>
            <a:r>
              <a:rPr lang="en-GB" err="1"/>
              <a:t>ve</a:t>
            </a:r>
            <a:r>
              <a:rPr lang="en-GB"/>
              <a:t> Bayes in Other tasks: Spam Filtering</a:t>
            </a:r>
            <a:endParaRPr lang="en-US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alibri" charset="0"/>
              </a:rPr>
              <a:t>SpamAssassin</a:t>
            </a:r>
            <a:r>
              <a:rPr lang="en-US" dirty="0">
                <a:latin typeface="Calibri" charset="0"/>
              </a:rPr>
              <a:t> Features:</a:t>
            </a:r>
          </a:p>
          <a:p>
            <a:pPr lvl="1"/>
            <a:r>
              <a:rPr lang="en-US" dirty="0"/>
              <a:t>Mentions millions of (dollar) ((dollar) NN,NNN,NNN.NN)</a:t>
            </a:r>
          </a:p>
          <a:p>
            <a:pPr lvl="1"/>
            <a:r>
              <a:rPr lang="en-US" dirty="0"/>
              <a:t>From: starts with many numbers</a:t>
            </a:r>
          </a:p>
          <a:p>
            <a:pPr lvl="1"/>
            <a:r>
              <a:rPr lang="en-US" dirty="0"/>
              <a:t>Subject is all capitals</a:t>
            </a:r>
          </a:p>
          <a:p>
            <a:pPr lvl="1"/>
            <a:r>
              <a:rPr lang="en-US" dirty="0"/>
              <a:t>HTML has a low ratio of text to image area</a:t>
            </a:r>
          </a:p>
          <a:p>
            <a:pPr lvl="1"/>
            <a:r>
              <a:rPr lang="en-US" dirty="0"/>
              <a:t>"One hundred percent guaranteed"</a:t>
            </a:r>
          </a:p>
          <a:p>
            <a:pPr lvl="1"/>
            <a:r>
              <a:rPr lang="en-US" dirty="0"/>
              <a:t>Claims you can be removed from the list</a:t>
            </a:r>
          </a:p>
        </p:txBody>
      </p:sp>
    </p:spTree>
    <p:extLst>
      <p:ext uri="{BB962C8B-B14F-4D97-AF65-F5344CB8AC3E}">
        <p14:creationId xmlns:p14="http://schemas.microsoft.com/office/powerpoint/2010/main" val="49457148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BA52-C719-7A42-B104-02333736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in Language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6DDC-A934-4B4E-92C9-499ADAEF0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429000"/>
          </a:xfrm>
        </p:spPr>
        <p:txBody>
          <a:bodyPr/>
          <a:lstStyle/>
          <a:p>
            <a:r>
              <a:rPr lang="en-US" dirty="0"/>
              <a:t>Determining what language a piece of text is written in.</a:t>
            </a:r>
          </a:p>
          <a:p>
            <a:pPr marL="0" indent="0">
              <a:buNone/>
            </a:pPr>
            <a:r>
              <a:rPr lang="en-US" dirty="0"/>
              <a:t>Features based on character n-grams do very well</a:t>
            </a:r>
          </a:p>
          <a:p>
            <a:r>
              <a:rPr lang="en-US" dirty="0"/>
              <a:t>Important to train on lots of varieties of each language</a:t>
            </a:r>
          </a:p>
          <a:p>
            <a:pPr marL="396875" lvl="1" indent="0">
              <a:buNone/>
            </a:pPr>
            <a:r>
              <a:rPr lang="en-US" dirty="0"/>
              <a:t>(e.g., American English varieties like African-American English, or English varieties around the world like Indian English)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44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27022" y="133350"/>
            <a:ext cx="7467600" cy="742950"/>
          </a:xfrm>
        </p:spPr>
        <p:txBody>
          <a:bodyPr/>
          <a:lstStyle/>
          <a:p>
            <a:r>
              <a:rPr lang="en-US" dirty="0"/>
              <a:t>Summary: Naive Bayes is Not So Naive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2999"/>
            <a:ext cx="8458200" cy="3952875"/>
          </a:xfrm>
        </p:spPr>
        <p:txBody>
          <a:bodyPr>
            <a:normAutofit fontScale="92500" lnSpcReduction="10000"/>
          </a:bodyPr>
          <a:lstStyle/>
          <a:p>
            <a:pPr marL="228600" indent="-228600"/>
            <a:r>
              <a:rPr lang="en-US" dirty="0">
                <a:latin typeface="Calibri" charset="0"/>
              </a:rPr>
              <a:t>Very Fast, low storage requirements</a:t>
            </a:r>
          </a:p>
          <a:p>
            <a:pPr marL="228600" indent="-228600"/>
            <a:r>
              <a:rPr lang="en-US" dirty="0">
                <a:latin typeface="Calibri" charset="0"/>
              </a:rPr>
              <a:t>Work well with very small amounts of training data</a:t>
            </a:r>
          </a:p>
          <a:p>
            <a:pPr marL="228600" indent="-228600"/>
            <a:r>
              <a:rPr lang="en-US" dirty="0">
                <a:latin typeface="Calibri" charset="0"/>
              </a:rPr>
              <a:t>Robust to Irrelevant Features</a:t>
            </a:r>
          </a:p>
          <a:p>
            <a:pPr marL="571500" lvl="1" indent="-165100">
              <a:lnSpc>
                <a:spcPct val="90000"/>
              </a:lnSpc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Irrelevant Features cancel each other without affecting results</a:t>
            </a:r>
          </a:p>
          <a:p>
            <a:pPr marL="228600" indent="-228600"/>
            <a:r>
              <a:rPr lang="en-US" dirty="0">
                <a:latin typeface="Calibri" charset="0"/>
              </a:rPr>
              <a:t>Very good in domains with many equally important features</a:t>
            </a:r>
          </a:p>
          <a:p>
            <a:pPr marL="571500" lvl="1" indent="-165100"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Decision Trees suffer from </a:t>
            </a:r>
            <a:r>
              <a:rPr lang="en-US" sz="1800" i="1" dirty="0">
                <a:latin typeface="Calibri" charset="0"/>
              </a:rPr>
              <a:t>fragmentation</a:t>
            </a:r>
            <a:r>
              <a:rPr lang="en-US" sz="1800" dirty="0">
                <a:latin typeface="Calibri" charset="0"/>
              </a:rPr>
              <a:t> in such cases – especially if little data</a:t>
            </a:r>
          </a:p>
          <a:p>
            <a:pPr marL="228600" indent="-228600"/>
            <a:r>
              <a:rPr lang="en-US" dirty="0">
                <a:latin typeface="Calibri" charset="0"/>
              </a:rPr>
              <a:t>Optimal if the independence assumptions hold: </a:t>
            </a:r>
            <a:r>
              <a:rPr lang="en-US" sz="2000" dirty="0">
                <a:latin typeface="Calibri" charset="0"/>
              </a:rPr>
              <a:t>If assumed independence is correct, then it is the Bayes Optimal Classifier for problem</a:t>
            </a:r>
            <a:endParaRPr lang="en-US" dirty="0">
              <a:latin typeface="Calibri" charset="0"/>
            </a:endParaRPr>
          </a:p>
          <a:p>
            <a:pPr marL="228600" indent="-228600"/>
            <a:r>
              <a:rPr lang="en-US" dirty="0">
                <a:latin typeface="Calibri" charset="0"/>
              </a:rPr>
              <a:t>A good dependable baseline for text classification</a:t>
            </a:r>
          </a:p>
          <a:p>
            <a:pPr marL="571500" lvl="1"/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But we will see other classifiers that give better accuracy</a:t>
            </a:r>
          </a:p>
          <a:p>
            <a:pPr marL="228600" indent="-228600"/>
            <a:endParaRPr lang="en-US" dirty="0">
              <a:latin typeface="Calibri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57DD6-3907-6941-BD6D-5EBA23435C74}"/>
              </a:ext>
            </a:extLst>
          </p:cNvPr>
          <p:cNvSpPr txBox="1"/>
          <p:nvPr/>
        </p:nvSpPr>
        <p:spPr>
          <a:xfrm>
            <a:off x="7467600" y="4932723"/>
            <a:ext cx="1754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Slide from Chris Manning</a:t>
            </a:r>
          </a:p>
        </p:txBody>
      </p:sp>
    </p:spTree>
    <p:extLst>
      <p:ext uri="{BB962C8B-B14F-4D97-AF65-F5344CB8AC3E}">
        <p14:creationId xmlns:p14="http://schemas.microsoft.com/office/powerpoint/2010/main" val="80412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05200" y="188594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56684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1D095-2298-6244-891A-3AF46BF66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80180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Generative Model for Multinomial Na</a:t>
            </a:r>
            <a:r>
              <a:rPr lang="fr-FR" sz="2800" err="1"/>
              <a:t>ï</a:t>
            </a:r>
            <a:r>
              <a:rPr lang="en-US" sz="2800" err="1"/>
              <a:t>ve</a:t>
            </a:r>
            <a:r>
              <a:rPr lang="en-US" sz="2800"/>
              <a:t>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2" name="Oval 4"/>
          <p:cNvSpPr>
            <a:spLocks noChangeArrowheads="1"/>
          </p:cNvSpPr>
          <p:nvPr/>
        </p:nvSpPr>
        <p:spPr bwMode="auto">
          <a:xfrm>
            <a:off x="3886200" y="1905000"/>
            <a:ext cx="11430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=+</a:t>
            </a:r>
          </a:p>
        </p:txBody>
      </p:sp>
      <p:sp>
        <p:nvSpPr>
          <p:cNvPr id="33" name="Oval 6"/>
          <p:cNvSpPr>
            <a:spLocks noChangeArrowheads="1"/>
          </p:cNvSpPr>
          <p:nvPr/>
        </p:nvSpPr>
        <p:spPr bwMode="auto">
          <a:xfrm>
            <a:off x="533400" y="3790950"/>
            <a:ext cx="16002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=I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flipH="1">
            <a:off x="1524000" y="2419350"/>
            <a:ext cx="2590800" cy="13716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Line 15"/>
          <p:cNvSpPr>
            <a:spLocks noChangeShapeType="1"/>
          </p:cNvSpPr>
          <p:nvPr/>
        </p:nvSpPr>
        <p:spPr bwMode="auto">
          <a:xfrm flipH="1">
            <a:off x="3048000" y="2514600"/>
            <a:ext cx="1295400" cy="12763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 flipH="1">
            <a:off x="4419600" y="2495550"/>
            <a:ext cx="762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Line 18"/>
          <p:cNvSpPr>
            <a:spLocks noChangeShapeType="1"/>
          </p:cNvSpPr>
          <p:nvPr/>
        </p:nvSpPr>
        <p:spPr bwMode="auto">
          <a:xfrm>
            <a:off x="4648200" y="2495550"/>
            <a:ext cx="14478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Line 19"/>
          <p:cNvSpPr>
            <a:spLocks noChangeShapeType="1"/>
          </p:cNvSpPr>
          <p:nvPr/>
        </p:nvSpPr>
        <p:spPr bwMode="auto">
          <a:xfrm>
            <a:off x="4800600" y="2438400"/>
            <a:ext cx="2667000" cy="13525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Oval 6"/>
          <p:cNvSpPr>
            <a:spLocks noChangeArrowheads="1"/>
          </p:cNvSpPr>
          <p:nvPr/>
        </p:nvSpPr>
        <p:spPr bwMode="auto">
          <a:xfrm>
            <a:off x="22860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=love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Oval 6"/>
          <p:cNvSpPr>
            <a:spLocks noChangeArrowheads="1"/>
          </p:cNvSpPr>
          <p:nvPr/>
        </p:nvSpPr>
        <p:spPr bwMode="auto">
          <a:xfrm>
            <a:off x="3657600" y="3790950"/>
            <a:ext cx="1676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=this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Oval 6"/>
          <p:cNvSpPr>
            <a:spLocks noChangeArrowheads="1"/>
          </p:cNvSpPr>
          <p:nvPr/>
        </p:nvSpPr>
        <p:spPr bwMode="auto">
          <a:xfrm>
            <a:off x="54864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=fun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Oval 6"/>
          <p:cNvSpPr>
            <a:spLocks noChangeArrowheads="1"/>
          </p:cNvSpPr>
          <p:nvPr/>
        </p:nvSpPr>
        <p:spPr bwMode="auto">
          <a:xfrm>
            <a:off x="69342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=film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16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 and Language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/>
              <a:t>Naï</a:t>
            </a:r>
            <a:r>
              <a:rPr lang="en-US" sz="2800" err="1"/>
              <a:t>ve</a:t>
            </a:r>
            <a:r>
              <a:rPr lang="en-US" sz="2800"/>
              <a:t> </a:t>
            </a:r>
            <a:r>
              <a:rPr lang="en-US" sz="2800" err="1"/>
              <a:t>bayes</a:t>
            </a:r>
            <a:r>
              <a:rPr lang="en-US" sz="2800"/>
              <a:t> classifiers can use any sort of feature</a:t>
            </a:r>
          </a:p>
          <a:p>
            <a:pPr lvl="1"/>
            <a:r>
              <a:rPr lang="en-US" sz="2400"/>
              <a:t>URL, email address, dictionaries, network features</a:t>
            </a:r>
          </a:p>
          <a:p>
            <a:r>
              <a:rPr lang="en-US" sz="2800"/>
              <a:t>But if, as in the previous slides</a:t>
            </a:r>
          </a:p>
          <a:p>
            <a:pPr lvl="1"/>
            <a:r>
              <a:rPr lang="en-US" sz="2400"/>
              <a:t>We use </a:t>
            </a:r>
            <a:r>
              <a:rPr lang="en-US" sz="2400" b="1"/>
              <a:t>only</a:t>
            </a:r>
            <a:r>
              <a:rPr lang="en-US" sz="2400"/>
              <a:t> word features </a:t>
            </a:r>
          </a:p>
          <a:p>
            <a:pPr lvl="1"/>
            <a:r>
              <a:rPr lang="en-US" sz="2400"/>
              <a:t>we use </a:t>
            </a:r>
            <a:r>
              <a:rPr lang="en-US" sz="2400" b="1"/>
              <a:t>all</a:t>
            </a:r>
            <a:r>
              <a:rPr lang="en-US" sz="2400"/>
              <a:t> of the words in the text (not a subset)</a:t>
            </a:r>
          </a:p>
          <a:p>
            <a:r>
              <a:rPr lang="en-US" sz="2800"/>
              <a:t>Then </a:t>
            </a:r>
          </a:p>
          <a:p>
            <a:pPr lvl="1"/>
            <a:r>
              <a:rPr lang="en-US" sz="2400"/>
              <a:t>Na</a:t>
            </a:r>
            <a:r>
              <a:rPr lang="fr-FR"/>
              <a:t>i</a:t>
            </a:r>
            <a:r>
              <a:rPr lang="en-US" sz="2400" err="1"/>
              <a:t>ve</a:t>
            </a:r>
            <a:r>
              <a:rPr lang="en-US" sz="2400"/>
              <a:t> bayes has an important similarity to language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562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Each class = a unigram language model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4450"/>
            <a:ext cx="7772400" cy="1028700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Assigning each word: P(word | c)</a:t>
            </a:r>
          </a:p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Assigning each sentence: P(</a:t>
            </a:r>
            <a:r>
              <a:rPr lang="en-US" err="1">
                <a:latin typeface="Calibri"/>
                <a:ea typeface="ＭＳ Ｐゴシック" charset="0"/>
                <a:cs typeface="Calibri"/>
              </a:rPr>
              <a:t>s|c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)=</a:t>
            </a:r>
            <a:r>
              <a:rPr lang="en-US" err="1">
                <a:latin typeface="Symbol" charset="2"/>
                <a:ea typeface="ＭＳ Ｐゴシック" charset="0"/>
                <a:cs typeface="Symbol" charset="2"/>
              </a:rPr>
              <a:t>Π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 P(</a:t>
            </a:r>
            <a:r>
              <a:rPr lang="en-US" err="1">
                <a:latin typeface="Calibri"/>
                <a:ea typeface="ＭＳ Ｐゴシック" charset="0"/>
                <a:cs typeface="Calibri"/>
              </a:rPr>
              <a:t>word|c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)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457200" y="2628901"/>
            <a:ext cx="24384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film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…</a:t>
            </a:r>
          </a:p>
        </p:txBody>
      </p:sp>
      <p:sp>
        <p:nvSpPr>
          <p:cNvPr id="753669" name="Text Box 5"/>
          <p:cNvSpPr txBox="1">
            <a:spLocks noChangeArrowheads="1"/>
          </p:cNvSpPr>
          <p:nvPr/>
        </p:nvSpPr>
        <p:spPr bwMode="auto">
          <a:xfrm>
            <a:off x="3505200" y="274320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I</a:t>
            </a:r>
          </a:p>
        </p:txBody>
      </p:sp>
      <p:sp>
        <p:nvSpPr>
          <p:cNvPr id="753670" name="Text Box 6"/>
          <p:cNvSpPr txBox="1">
            <a:spLocks noChangeArrowheads="1"/>
          </p:cNvSpPr>
          <p:nvPr/>
        </p:nvSpPr>
        <p:spPr bwMode="auto">
          <a:xfrm>
            <a:off x="44196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love</a:t>
            </a:r>
          </a:p>
        </p:txBody>
      </p:sp>
      <p:sp>
        <p:nvSpPr>
          <p:cNvPr id="753671" name="Text Box 7"/>
          <p:cNvSpPr txBox="1">
            <a:spLocks noChangeArrowheads="1"/>
          </p:cNvSpPr>
          <p:nvPr/>
        </p:nvSpPr>
        <p:spPr bwMode="auto">
          <a:xfrm>
            <a:off x="52578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this</a:t>
            </a:r>
          </a:p>
        </p:txBody>
      </p:sp>
      <p:sp>
        <p:nvSpPr>
          <p:cNvPr id="753672" name="Text Box 8"/>
          <p:cNvSpPr txBox="1">
            <a:spLocks noChangeArrowheads="1"/>
          </p:cNvSpPr>
          <p:nvPr/>
        </p:nvSpPr>
        <p:spPr bwMode="auto">
          <a:xfrm>
            <a:off x="63246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fun</a:t>
            </a:r>
          </a:p>
        </p:txBody>
      </p:sp>
      <p:sp>
        <p:nvSpPr>
          <p:cNvPr id="753673" name="Text Box 9"/>
          <p:cNvSpPr txBox="1">
            <a:spLocks noChangeArrowheads="1"/>
          </p:cNvSpPr>
          <p:nvPr/>
        </p:nvSpPr>
        <p:spPr bwMode="auto">
          <a:xfrm>
            <a:off x="7086600" y="27432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film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581400" y="3143250"/>
            <a:ext cx="4191000" cy="0"/>
            <a:chOff x="2256" y="2640"/>
            <a:chExt cx="2640" cy="0"/>
          </a:xfrm>
        </p:grpSpPr>
        <p:sp>
          <p:nvSpPr>
            <p:cNvPr id="46101" name="Line 11"/>
            <p:cNvSpPr>
              <a:spLocks noChangeShapeType="1"/>
            </p:cNvSpPr>
            <p:nvPr/>
          </p:nvSpPr>
          <p:spPr bwMode="auto">
            <a:xfrm>
              <a:off x="2256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2" name="Line 12"/>
            <p:cNvSpPr>
              <a:spLocks noChangeShapeType="1"/>
            </p:cNvSpPr>
            <p:nvPr/>
          </p:nvSpPr>
          <p:spPr bwMode="auto">
            <a:xfrm>
              <a:off x="2832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3" name="Line 13"/>
            <p:cNvSpPr>
              <a:spLocks noChangeShapeType="1"/>
            </p:cNvSpPr>
            <p:nvPr/>
          </p:nvSpPr>
          <p:spPr bwMode="auto">
            <a:xfrm>
              <a:off x="34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4" name="Line 14"/>
            <p:cNvSpPr>
              <a:spLocks noChangeShapeType="1"/>
            </p:cNvSpPr>
            <p:nvPr/>
          </p:nvSpPr>
          <p:spPr bwMode="auto">
            <a:xfrm>
              <a:off x="3984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5" name="Line 15"/>
            <p:cNvSpPr>
              <a:spLocks noChangeShapeType="1"/>
            </p:cNvSpPr>
            <p:nvPr/>
          </p:nvSpPr>
          <p:spPr bwMode="auto">
            <a:xfrm>
              <a:off x="46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753680" name="Text Box 16"/>
          <p:cNvSpPr txBox="1">
            <a:spLocks noChangeArrowheads="1"/>
          </p:cNvSpPr>
          <p:nvPr/>
        </p:nvSpPr>
        <p:spPr bwMode="auto">
          <a:xfrm>
            <a:off x="3505200" y="331470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753681" name="Text Box 17"/>
          <p:cNvSpPr txBox="1">
            <a:spLocks noChangeArrowheads="1"/>
          </p:cNvSpPr>
          <p:nvPr/>
        </p:nvSpPr>
        <p:spPr bwMode="auto">
          <a:xfrm>
            <a:off x="44196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753682" name="Text Box 18"/>
          <p:cNvSpPr txBox="1">
            <a:spLocks noChangeArrowheads="1"/>
          </p:cNvSpPr>
          <p:nvPr/>
        </p:nvSpPr>
        <p:spPr bwMode="auto">
          <a:xfrm>
            <a:off x="52578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.05</a:t>
            </a:r>
          </a:p>
        </p:txBody>
      </p:sp>
      <p:sp>
        <p:nvSpPr>
          <p:cNvPr id="753683" name="Text Box 19"/>
          <p:cNvSpPr txBox="1">
            <a:spLocks noChangeArrowheads="1"/>
          </p:cNvSpPr>
          <p:nvPr/>
        </p:nvSpPr>
        <p:spPr bwMode="auto">
          <a:xfrm>
            <a:off x="63246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0.01</a:t>
            </a:r>
          </a:p>
        </p:txBody>
      </p:sp>
      <p:sp>
        <p:nvSpPr>
          <p:cNvPr id="753684" name="Text Box 20"/>
          <p:cNvSpPr txBox="1">
            <a:spLocks noChangeArrowheads="1"/>
          </p:cNvSpPr>
          <p:nvPr/>
        </p:nvSpPr>
        <p:spPr bwMode="auto">
          <a:xfrm>
            <a:off x="7086600" y="33147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46096" name="Text Box 24"/>
          <p:cNvSpPr txBox="1">
            <a:spLocks noChangeArrowheads="1"/>
          </p:cNvSpPr>
          <p:nvPr/>
        </p:nvSpPr>
        <p:spPr bwMode="auto">
          <a:xfrm>
            <a:off x="609600" y="222885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Class </a:t>
            </a:r>
            <a:r>
              <a:rPr lang="en-US" i="1" err="1">
                <a:latin typeface="Calibri"/>
                <a:cs typeface="Calibri"/>
              </a:rPr>
              <a:t>pos</a:t>
            </a:r>
            <a:endParaRPr lang="en-US" i="1">
              <a:latin typeface="Calibri"/>
              <a:cs typeface="Calibri"/>
            </a:endParaRPr>
          </a:p>
        </p:txBody>
      </p:sp>
      <p:sp>
        <p:nvSpPr>
          <p:cNvPr id="753689" name="Text Box 25"/>
          <p:cNvSpPr txBox="1">
            <a:spLocks noChangeArrowheads="1"/>
          </p:cNvSpPr>
          <p:nvPr/>
        </p:nvSpPr>
        <p:spPr bwMode="auto">
          <a:xfrm>
            <a:off x="5791200" y="4457700"/>
            <a:ext cx="297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P(s | </a:t>
            </a:r>
            <a:r>
              <a:rPr lang="en-US" err="1">
                <a:latin typeface="Calibri"/>
                <a:cs typeface="Calibri"/>
              </a:rPr>
              <a:t>pos</a:t>
            </a:r>
            <a:r>
              <a:rPr lang="en-US">
                <a:latin typeface="Calibri"/>
                <a:cs typeface="Calibri"/>
              </a:rPr>
              <a:t>) = 0.0000005 </a:t>
            </a:r>
          </a:p>
        </p:txBody>
      </p:sp>
      <p:sp>
        <p:nvSpPr>
          <p:cNvPr id="46098" name="TextBox 26"/>
          <p:cNvSpPr txBox="1">
            <a:spLocks noChangeArrowheads="1"/>
          </p:cNvSpPr>
          <p:nvPr/>
        </p:nvSpPr>
        <p:spPr bwMode="auto">
          <a:xfrm>
            <a:off x="7620001" y="-67479"/>
            <a:ext cx="10391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Calibri"/>
                <a:cs typeface="Calibri"/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54461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69" grpId="0" autoUpdateAnimBg="0"/>
      <p:bldP spid="753670" grpId="0" autoUpdateAnimBg="0"/>
      <p:bldP spid="753671" grpId="0" autoUpdateAnimBg="0"/>
      <p:bldP spid="753672" grpId="0" autoUpdateAnimBg="0"/>
      <p:bldP spid="753673" grpId="0" autoUpdateAnimBg="0"/>
      <p:bldP spid="753680" grpId="0" autoUpdateAnimBg="0"/>
      <p:bldP spid="753681" grpId="0" autoUpdateAnimBg="0"/>
      <p:bldP spid="753682" grpId="0" autoUpdateAnimBg="0"/>
      <p:bldP spid="753683" grpId="0" autoUpdateAnimBg="0"/>
      <p:bldP spid="753684" grpId="0" autoUpdateAnimBg="0"/>
      <p:bldP spid="753689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Na</a:t>
            </a:r>
            <a:r>
              <a:rPr lang="fr-FR" err="1">
                <a:latin typeface="Calibri" charset="0"/>
                <a:ea typeface="ＭＳ Ｐゴシック" charset="0"/>
                <a:cs typeface="ＭＳ Ｐゴシック" charset="0"/>
              </a:rPr>
              <a:t>ï</a:t>
            </a:r>
            <a:r>
              <a:rPr lang="en-US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Bayes as a Language Model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4451"/>
            <a:ext cx="7772400" cy="813197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Which class assigns the higher probability to s?</a:t>
            </a:r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381000" y="2628900"/>
            <a:ext cx="24384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08" name="Text Box 5"/>
          <p:cNvSpPr txBox="1">
            <a:spLocks noChangeArrowheads="1"/>
          </p:cNvSpPr>
          <p:nvPr/>
        </p:nvSpPr>
        <p:spPr bwMode="auto">
          <a:xfrm>
            <a:off x="533400" y="2114550"/>
            <a:ext cx="1600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00AB7E"/>
                </a:solidFill>
                <a:latin typeface="Calibri"/>
                <a:cs typeface="Calibri"/>
              </a:rPr>
              <a:t>Model </a:t>
            </a:r>
            <a:r>
              <a:rPr lang="en-US" err="1">
                <a:solidFill>
                  <a:srgbClr val="00AB7E"/>
                </a:solidFill>
                <a:latin typeface="Calibri"/>
                <a:cs typeface="Calibri"/>
              </a:rPr>
              <a:t>pos</a:t>
            </a:r>
            <a:endParaRPr lang="en-US">
              <a:solidFill>
                <a:srgbClr val="00AB7E"/>
              </a:solidFill>
              <a:latin typeface="Calibri"/>
              <a:cs typeface="Calibri"/>
            </a:endParaRPr>
          </a:p>
        </p:txBody>
      </p:sp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2819400" y="2114550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Model </a:t>
            </a:r>
            <a:r>
              <a:rPr lang="en-US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endParaRPr lang="en-US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228600" y="2000250"/>
            <a:ext cx="2133600" cy="2971800"/>
          </a:xfrm>
          <a:prstGeom prst="rect">
            <a:avLst/>
          </a:prstGeom>
          <a:noFill/>
          <a:ln w="9525">
            <a:solidFill>
              <a:srgbClr val="00E4A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>
            <a:off x="2438400" y="2000250"/>
            <a:ext cx="2133600" cy="2971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648200" y="2743200"/>
            <a:ext cx="4953000" cy="401241"/>
            <a:chOff x="2928" y="2304"/>
            <a:chExt cx="3120" cy="337"/>
          </a:xfrm>
        </p:grpSpPr>
        <p:sp>
          <p:nvSpPr>
            <p:cNvPr id="47127" name="Text Box 10"/>
            <p:cNvSpPr txBox="1">
              <a:spLocks noChangeArrowheads="1"/>
            </p:cNvSpPr>
            <p:nvPr/>
          </p:nvSpPr>
          <p:spPr bwMode="auto">
            <a:xfrm>
              <a:off x="5184" y="2304"/>
              <a:ext cx="8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film</a:t>
              </a:r>
            </a:p>
          </p:txBody>
        </p:sp>
        <p:sp>
          <p:nvSpPr>
            <p:cNvPr id="47128" name="Text Box 11"/>
            <p:cNvSpPr txBox="1">
              <a:spLocks noChangeArrowheads="1"/>
            </p:cNvSpPr>
            <p:nvPr/>
          </p:nvSpPr>
          <p:spPr bwMode="auto">
            <a:xfrm>
              <a:off x="3504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love</a:t>
              </a:r>
            </a:p>
          </p:txBody>
        </p:sp>
        <p:sp>
          <p:nvSpPr>
            <p:cNvPr id="47129" name="Text Box 12"/>
            <p:cNvSpPr txBox="1">
              <a:spLocks noChangeArrowheads="1"/>
            </p:cNvSpPr>
            <p:nvPr/>
          </p:nvSpPr>
          <p:spPr bwMode="auto">
            <a:xfrm>
              <a:off x="4032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this</a:t>
              </a:r>
            </a:p>
          </p:txBody>
        </p:sp>
        <p:sp>
          <p:nvSpPr>
            <p:cNvPr id="47130" name="Text Box 13"/>
            <p:cNvSpPr txBox="1">
              <a:spLocks noChangeArrowheads="1"/>
            </p:cNvSpPr>
            <p:nvPr/>
          </p:nvSpPr>
          <p:spPr bwMode="auto">
            <a:xfrm>
              <a:off x="4704" y="2304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fun</a:t>
              </a:r>
            </a:p>
          </p:txBody>
        </p:sp>
        <p:grpSp>
          <p:nvGrpSpPr>
            <p:cNvPr id="47131" name="Group 14"/>
            <p:cNvGrpSpPr>
              <a:grpSpLocks/>
            </p:cNvGrpSpPr>
            <p:nvPr/>
          </p:nvGrpSpPr>
          <p:grpSpPr bwMode="auto">
            <a:xfrm>
              <a:off x="2976" y="2640"/>
              <a:ext cx="2640" cy="1"/>
              <a:chOff x="2256" y="2640"/>
              <a:chExt cx="2640" cy="0"/>
            </a:xfrm>
          </p:grpSpPr>
          <p:sp>
            <p:nvSpPr>
              <p:cNvPr id="47133" name="Line 15"/>
              <p:cNvSpPr>
                <a:spLocks noChangeShapeType="1"/>
              </p:cNvSpPr>
              <p:nvPr/>
            </p:nvSpPr>
            <p:spPr bwMode="auto">
              <a:xfrm>
                <a:off x="2256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4" name="Line 16"/>
              <p:cNvSpPr>
                <a:spLocks noChangeShapeType="1"/>
              </p:cNvSpPr>
              <p:nvPr/>
            </p:nvSpPr>
            <p:spPr bwMode="auto">
              <a:xfrm>
                <a:off x="2832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5" name="Line 17"/>
              <p:cNvSpPr>
                <a:spLocks noChangeShapeType="1"/>
              </p:cNvSpPr>
              <p:nvPr/>
            </p:nvSpPr>
            <p:spPr bwMode="auto">
              <a:xfrm>
                <a:off x="34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6" name="Line 18"/>
              <p:cNvSpPr>
                <a:spLocks noChangeShapeType="1"/>
              </p:cNvSpPr>
              <p:nvPr/>
            </p:nvSpPr>
            <p:spPr bwMode="auto">
              <a:xfrm>
                <a:off x="3984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7" name="Line 19"/>
              <p:cNvSpPr>
                <a:spLocks noChangeShapeType="1"/>
              </p:cNvSpPr>
              <p:nvPr/>
            </p:nvSpPr>
            <p:spPr bwMode="auto">
              <a:xfrm>
                <a:off x="46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47132" name="Text Box 20"/>
            <p:cNvSpPr txBox="1">
              <a:spLocks noChangeArrowheads="1"/>
            </p:cNvSpPr>
            <p:nvPr/>
          </p:nvSpPr>
          <p:spPr bwMode="auto">
            <a:xfrm>
              <a:off x="2928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I</a:t>
              </a: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4648200" y="3314698"/>
            <a:ext cx="4953000" cy="608409"/>
            <a:chOff x="2928" y="2784"/>
            <a:chExt cx="3120" cy="511"/>
          </a:xfrm>
        </p:grpSpPr>
        <p:sp>
          <p:nvSpPr>
            <p:cNvPr id="47117" name="Text Box 22"/>
            <p:cNvSpPr txBox="1">
              <a:spLocks noChangeArrowheads="1"/>
            </p:cNvSpPr>
            <p:nvPr/>
          </p:nvSpPr>
          <p:spPr bwMode="auto">
            <a:xfrm>
              <a:off x="5184" y="2784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8" name="Text Box 23"/>
            <p:cNvSpPr txBox="1">
              <a:spLocks noChangeArrowheads="1"/>
            </p:cNvSpPr>
            <p:nvPr/>
          </p:nvSpPr>
          <p:spPr bwMode="auto">
            <a:xfrm>
              <a:off x="3504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9" name="Text Box 24"/>
            <p:cNvSpPr txBox="1">
              <a:spLocks noChangeArrowheads="1"/>
            </p:cNvSpPr>
            <p:nvPr/>
          </p:nvSpPr>
          <p:spPr bwMode="auto">
            <a:xfrm>
              <a:off x="4032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0" name="Text Box 25"/>
            <p:cNvSpPr txBox="1">
              <a:spLocks noChangeArrowheads="1"/>
            </p:cNvSpPr>
            <p:nvPr/>
          </p:nvSpPr>
          <p:spPr bwMode="auto">
            <a:xfrm>
              <a:off x="4704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0.05</a:t>
              </a:r>
            </a:p>
          </p:txBody>
        </p:sp>
        <p:sp>
          <p:nvSpPr>
            <p:cNvPr id="47121" name="Text Box 26"/>
            <p:cNvSpPr txBox="1">
              <a:spLocks noChangeArrowheads="1"/>
            </p:cNvSpPr>
            <p:nvPr/>
          </p:nvSpPr>
          <p:spPr bwMode="auto">
            <a:xfrm>
              <a:off x="2928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2" name="Text Box 27"/>
            <p:cNvSpPr txBox="1">
              <a:spLocks noChangeArrowheads="1"/>
            </p:cNvSpPr>
            <p:nvPr/>
          </p:nvSpPr>
          <p:spPr bwMode="auto">
            <a:xfrm>
              <a:off x="5184" y="2985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3" name="Text Box 28"/>
            <p:cNvSpPr txBox="1">
              <a:spLocks noChangeArrowheads="1"/>
            </p:cNvSpPr>
            <p:nvPr/>
          </p:nvSpPr>
          <p:spPr bwMode="auto">
            <a:xfrm>
              <a:off x="3504" y="2985"/>
              <a:ext cx="52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0.001</a:t>
              </a:r>
            </a:p>
          </p:txBody>
        </p:sp>
        <p:sp>
          <p:nvSpPr>
            <p:cNvPr id="47124" name="Text Box 29"/>
            <p:cNvSpPr txBox="1">
              <a:spLocks noChangeArrowheads="1"/>
            </p:cNvSpPr>
            <p:nvPr/>
          </p:nvSpPr>
          <p:spPr bwMode="auto">
            <a:xfrm>
              <a:off x="4032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5" name="Text Box 30"/>
            <p:cNvSpPr txBox="1">
              <a:spLocks noChangeArrowheads="1"/>
            </p:cNvSpPr>
            <p:nvPr/>
          </p:nvSpPr>
          <p:spPr bwMode="auto">
            <a:xfrm>
              <a:off x="4704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0.005</a:t>
              </a:r>
            </a:p>
          </p:txBody>
        </p:sp>
        <p:sp>
          <p:nvSpPr>
            <p:cNvPr id="47126" name="Text Box 31"/>
            <p:cNvSpPr txBox="1">
              <a:spLocks noChangeArrowheads="1"/>
            </p:cNvSpPr>
            <p:nvPr/>
          </p:nvSpPr>
          <p:spPr bwMode="auto">
            <a:xfrm>
              <a:off x="2928" y="2985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0.2</a:t>
              </a:r>
            </a:p>
          </p:txBody>
        </p:sp>
      </p:grpSp>
      <p:sp>
        <p:nvSpPr>
          <p:cNvPr id="754720" name="Text Box 32"/>
          <p:cNvSpPr txBox="1">
            <a:spLocks noChangeArrowheads="1"/>
          </p:cNvSpPr>
          <p:nvPr/>
        </p:nvSpPr>
        <p:spPr bwMode="auto">
          <a:xfrm>
            <a:off x="5410200" y="4286250"/>
            <a:ext cx="2895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P(</a:t>
            </a:r>
            <a:r>
              <a:rPr lang="en-US" err="1">
                <a:latin typeface="Calibri"/>
                <a:cs typeface="Calibri"/>
              </a:rPr>
              <a:t>s|</a:t>
            </a:r>
            <a:r>
              <a:rPr lang="en-US" err="1">
                <a:solidFill>
                  <a:srgbClr val="008000"/>
                </a:solidFill>
                <a:latin typeface="Calibri"/>
                <a:cs typeface="Calibri"/>
              </a:rPr>
              <a:t>pos</a:t>
            </a:r>
            <a:r>
              <a:rPr lang="en-US">
                <a:latin typeface="Calibri"/>
                <a:cs typeface="Calibri"/>
              </a:rPr>
              <a:t>)  &gt;  P(</a:t>
            </a:r>
            <a:r>
              <a:rPr lang="en-US" err="1">
                <a:latin typeface="Calibri"/>
                <a:cs typeface="Calibri"/>
              </a:rPr>
              <a:t>s|</a:t>
            </a:r>
            <a:r>
              <a:rPr lang="en-US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r>
              <a:rPr lang="en-US">
                <a:latin typeface="Calibri"/>
                <a:cs typeface="Calibri"/>
              </a:rPr>
              <a:t>)</a:t>
            </a:r>
          </a:p>
        </p:txBody>
      </p:sp>
      <p:sp>
        <p:nvSpPr>
          <p:cNvPr id="47115" name="Text Box 33"/>
          <p:cNvSpPr txBox="1">
            <a:spLocks noChangeArrowheads="1"/>
          </p:cNvSpPr>
          <p:nvPr/>
        </p:nvSpPr>
        <p:spPr bwMode="auto">
          <a:xfrm>
            <a:off x="2574925" y="2513410"/>
            <a:ext cx="1545565" cy="237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0.2	I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0.001	love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0.005	fun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16" name="TextBox 34"/>
          <p:cNvSpPr txBox="1">
            <a:spLocks noChangeArrowheads="1"/>
          </p:cNvSpPr>
          <p:nvPr/>
        </p:nvSpPr>
        <p:spPr bwMode="auto">
          <a:xfrm>
            <a:off x="7620001" y="-67479"/>
            <a:ext cx="12283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129729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720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B49766-BF0A-7C44-BB6B-113E55DA0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9174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>
            <a:normAutofit fontScale="90000"/>
          </a:bodyPr>
          <a:lstStyle/>
          <a:p>
            <a:r>
              <a:rPr lang="en-US"/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/>
              <a:t>...zany characters and </a:t>
            </a:r>
            <a:r>
              <a:rPr lang="en-US" b="1" i="1">
                <a:solidFill>
                  <a:srgbClr val="0020D3"/>
                </a:solidFill>
              </a:rPr>
              <a:t>richly</a:t>
            </a:r>
            <a:r>
              <a:rPr lang="en-US" i="1"/>
              <a:t> applied satire, and some </a:t>
            </a:r>
            <a:r>
              <a:rPr lang="en-US" b="1" i="1">
                <a:solidFill>
                  <a:srgbClr val="0020D3"/>
                </a:solidFill>
              </a:rPr>
              <a:t>great</a:t>
            </a:r>
            <a:r>
              <a:rPr lang="en-US" i="1"/>
              <a:t>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It was </a:t>
            </a:r>
            <a:r>
              <a:rPr lang="en-US" b="1" i="1">
                <a:solidFill>
                  <a:srgbClr val="C00000"/>
                </a:solidFill>
              </a:rPr>
              <a:t>pathetic</a:t>
            </a:r>
            <a:r>
              <a:rPr lang="en-US" i="1"/>
              <a:t>. The </a:t>
            </a:r>
            <a:r>
              <a:rPr lang="en-US" b="1" i="1">
                <a:solidFill>
                  <a:srgbClr val="C00000"/>
                </a:solidFill>
              </a:rPr>
              <a:t>worst</a:t>
            </a:r>
            <a:r>
              <a:rPr lang="en-US" i="1"/>
              <a:t>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</a:t>
            </a:r>
            <a:r>
              <a:rPr lang="en-US" b="1" i="1">
                <a:solidFill>
                  <a:srgbClr val="0020D3"/>
                </a:solidFill>
              </a:rPr>
              <a:t>awesome</a:t>
            </a:r>
            <a:r>
              <a:rPr lang="en-US" i="1"/>
              <a:t> caramel sauce and sweet toasty almonds. I </a:t>
            </a:r>
            <a:r>
              <a:rPr lang="en-US" b="1" i="1">
                <a:solidFill>
                  <a:srgbClr val="0020D3"/>
                </a:solidFill>
              </a:rPr>
              <a:t>love</a:t>
            </a:r>
            <a:r>
              <a:rPr lang="en-US" i="1"/>
              <a:t>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</a:t>
            </a:r>
            <a:r>
              <a:rPr lang="en-US" b="1" i="1">
                <a:solidFill>
                  <a:srgbClr val="C00000"/>
                </a:solidFill>
              </a:rPr>
              <a:t>awful</a:t>
            </a:r>
            <a:r>
              <a:rPr lang="en-US" i="1"/>
              <a:t> pizza and </a:t>
            </a:r>
            <a:r>
              <a:rPr lang="en-US" b="1" i="1">
                <a:solidFill>
                  <a:srgbClr val="C00000"/>
                </a:solidFill>
              </a:rPr>
              <a:t>ridiculously</a:t>
            </a:r>
            <a:r>
              <a:rPr lang="en-US" i="1"/>
              <a:t> overpriced...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1952831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69466B-BEAB-1A41-B01A-23D2B5008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09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Let's consider just binary text classification tasks</a:t>
            </a:r>
          </a:p>
          <a:p>
            <a:r>
              <a:rPr lang="en-US"/>
              <a:t>Imagine you're the CEO of Delicious Pie Company</a:t>
            </a:r>
          </a:p>
          <a:p>
            <a:r>
              <a:rPr lang="en-US"/>
              <a:t>You want to know what people are saying about your pies</a:t>
            </a:r>
          </a:p>
          <a:p>
            <a:r>
              <a:rPr lang="en-US"/>
              <a:t>So you build a "Delicious Pie" tweet detector</a:t>
            </a:r>
          </a:p>
          <a:p>
            <a:pPr lvl="1"/>
            <a:r>
              <a:rPr lang="en-US"/>
              <a:t>Positive class: tweets about Delicious Pie Co</a:t>
            </a:r>
          </a:p>
          <a:p>
            <a:pPr lvl="1"/>
            <a:r>
              <a:rPr lang="en-US"/>
              <a:t>Negative class: all other tweets</a:t>
            </a:r>
          </a:p>
        </p:txBody>
      </p:sp>
    </p:spTree>
    <p:extLst>
      <p:ext uri="{BB962C8B-B14F-4D97-AF65-F5344CB8AC3E}">
        <p14:creationId xmlns:p14="http://schemas.microsoft.com/office/powerpoint/2010/main" val="41564532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The 2-by-2 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1557E-391F-434B-8FBE-DD52E074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0" y="1211903"/>
            <a:ext cx="8867700" cy="313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948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/>
              <a:t>Why don't we use </a:t>
            </a:r>
            <a:r>
              <a:rPr lang="en-US" b="1"/>
              <a:t>accuracy</a:t>
            </a:r>
            <a:r>
              <a:rPr lang="en-US"/>
              <a:t> as our metric?</a:t>
            </a:r>
          </a:p>
          <a:p>
            <a:r>
              <a:rPr lang="en-US"/>
              <a:t>Imagine we saw 1 million tweets</a:t>
            </a:r>
          </a:p>
          <a:p>
            <a:pPr lvl="1"/>
            <a:r>
              <a:rPr lang="en-US"/>
              <a:t>100 of them talked about Delicious Pie Co.</a:t>
            </a:r>
          </a:p>
          <a:p>
            <a:pPr lvl="1"/>
            <a:r>
              <a:rPr lang="en-US"/>
              <a:t>999,900 talked about something else</a:t>
            </a:r>
          </a:p>
          <a:p>
            <a:r>
              <a:rPr lang="en-US"/>
              <a:t>We could build a dumb classifier that just labels every tweet "not about pie"</a:t>
            </a:r>
          </a:p>
          <a:p>
            <a:pPr lvl="1"/>
            <a:r>
              <a:rPr lang="en-US"/>
              <a:t>It would get 99.99% accuracy!!! Wow!!!!</a:t>
            </a:r>
          </a:p>
          <a:p>
            <a:pPr lvl="1"/>
            <a:r>
              <a:rPr lang="en-US"/>
              <a:t>But useless! Doesn't return the comments we are looking for!</a:t>
            </a:r>
          </a:p>
          <a:p>
            <a:pPr lvl="1"/>
            <a:r>
              <a:rPr lang="en-US"/>
              <a:t>That's why we use </a:t>
            </a:r>
            <a:r>
              <a:rPr lang="en-US" b="1"/>
              <a:t>precision</a:t>
            </a:r>
            <a:r>
              <a:rPr lang="en-US"/>
              <a:t> and </a:t>
            </a:r>
            <a:r>
              <a:rPr lang="en-US" b="1"/>
              <a:t>recall </a:t>
            </a:r>
            <a:r>
              <a:rPr lang="en-US"/>
              <a:t>instead</a:t>
            </a:r>
          </a:p>
        </p:txBody>
      </p:sp>
    </p:spTree>
    <p:extLst>
      <p:ext uri="{BB962C8B-B14F-4D97-AF65-F5344CB8AC3E}">
        <p14:creationId xmlns:p14="http://schemas.microsoft.com/office/powerpoint/2010/main" val="282465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% of items the system detected (i.e., items the system labeled as positive) that are in fact positive (according to the human gold labels)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39902"/>
            <a:ext cx="7272564" cy="11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07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% of items actually present in the input that were correctly identified by the system.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2839902"/>
            <a:ext cx="7272564" cy="11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977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1A93-CDD5-DE4A-8E9F-653906B8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Precision and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863C-8271-914C-A6D4-CEC203B2E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/>
              <a:t>Our dumb pie-classifier</a:t>
            </a:r>
          </a:p>
          <a:p>
            <a:pPr lvl="1"/>
            <a:r>
              <a:rPr lang="en-US"/>
              <a:t>Just label nothing as "about pie"</a:t>
            </a:r>
          </a:p>
          <a:p>
            <a:pPr marL="0" indent="0">
              <a:buNone/>
            </a:pPr>
            <a:r>
              <a:rPr lang="en-US"/>
              <a:t>Accuracy=99.99%</a:t>
            </a:r>
          </a:p>
          <a:p>
            <a:pPr marL="150813" lvl="1" indent="0">
              <a:buNone/>
            </a:pPr>
            <a:r>
              <a:rPr lang="en-US"/>
              <a:t>	but</a:t>
            </a:r>
          </a:p>
          <a:p>
            <a:pPr marL="0" indent="0">
              <a:buNone/>
            </a:pPr>
            <a:r>
              <a:rPr lang="en-US"/>
              <a:t>Recall = 0</a:t>
            </a:r>
          </a:p>
          <a:p>
            <a:pPr lvl="1"/>
            <a:r>
              <a:rPr lang="en-US"/>
              <a:t>(it doesn't get any of the 100 Pie tweets)</a:t>
            </a:r>
          </a:p>
          <a:p>
            <a:pPr marL="0" indent="0">
              <a:buNone/>
            </a:pPr>
            <a:r>
              <a:rPr lang="en-US"/>
              <a:t>Precision and recall, unlike accuracy, emphasize true positives:</a:t>
            </a:r>
          </a:p>
          <a:p>
            <a:pPr lvl="1"/>
            <a:r>
              <a:rPr lang="en-US"/>
              <a:t> finding the things that we are supposed to be looking for.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91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combined measure: F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 measure: a single number that combines P and R: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We almost always use balanced F</a:t>
            </a:r>
            <a:r>
              <a:rPr lang="en-US" baseline="-25000"/>
              <a:t>1</a:t>
            </a:r>
            <a:r>
              <a:rPr lang="en-US"/>
              <a:t> (i.e., </a:t>
            </a:r>
            <a:r>
              <a:rPr lang="en-US">
                <a:sym typeface="Symbol" charset="0"/>
              </a:rPr>
              <a:t></a:t>
            </a:r>
            <a:r>
              <a:rPr lang="en-US"/>
              <a:t> = 1)</a:t>
            </a:r>
            <a:r>
              <a:rPr lang="en-US">
                <a:sym typeface="Symbol" charset="0"/>
              </a:rPr>
              <a:t>		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4739E-E10E-A54C-A5BC-8C54F9339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38300"/>
            <a:ext cx="3055505" cy="127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AFEC5-FF43-6247-9309-756330306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886200"/>
            <a:ext cx="1600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89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8915400" cy="742950"/>
          </a:xfrm>
        </p:spPr>
        <p:txBody>
          <a:bodyPr>
            <a:noAutofit/>
          </a:bodyPr>
          <a:lstStyle/>
          <a:p>
            <a:r>
              <a:rPr lang="en-US" sz="3000"/>
              <a:t>Development Test Sets ("</a:t>
            </a:r>
            <a:r>
              <a:rPr lang="en-US" sz="3000" err="1"/>
              <a:t>Devsets</a:t>
            </a:r>
            <a:r>
              <a:rPr lang="en-US" sz="3000"/>
              <a:t>") and Cross-validation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52550"/>
            <a:ext cx="8686800" cy="37909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2400" i="1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i="1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>
                <a:latin typeface="Calibri" charset="0"/>
              </a:rPr>
              <a:t>Train on training set, tune on </a:t>
            </a:r>
            <a:r>
              <a:rPr lang="en-US" err="1">
                <a:latin typeface="Calibri" charset="0"/>
              </a:rPr>
              <a:t>devset</a:t>
            </a:r>
            <a:r>
              <a:rPr lang="en-US">
                <a:latin typeface="Calibri" charset="0"/>
              </a:rPr>
              <a:t>, report on </a:t>
            </a:r>
            <a:r>
              <a:rPr lang="en-US" err="1">
                <a:latin typeface="Calibri" charset="0"/>
              </a:rPr>
              <a:t>testset</a:t>
            </a:r>
            <a:endParaRPr lang="en-US">
              <a:latin typeface="Calibri" charset="0"/>
            </a:endParaRP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This avoids overfitting (‘tuning to the test set’)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More conservative estimate of performance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But paradox: want as much data as possible for training, and as much for dev; how to split?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57200" y="1428750"/>
            <a:ext cx="2057400" cy="609600"/>
          </a:xfrm>
          <a:prstGeom prst="rect">
            <a:avLst/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Training set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048000" y="1428750"/>
            <a:ext cx="28194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Development</a:t>
            </a:r>
            <a:r>
              <a:rPr lang="en-US" sz="2000">
                <a:latin typeface="Calibri"/>
                <a:cs typeface="Calibri"/>
              </a:rPr>
              <a:t> </a:t>
            </a: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Test</a:t>
            </a:r>
            <a:r>
              <a:rPr kumimoji="0" lang="en-US" sz="20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 Set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48400" y="1428750"/>
            <a:ext cx="12192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34226828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8915400" cy="742950"/>
          </a:xfrm>
        </p:spPr>
        <p:txBody>
          <a:bodyPr>
            <a:normAutofit/>
          </a:bodyPr>
          <a:lstStyle/>
          <a:p>
            <a:r>
              <a:rPr lang="en-US" b="1"/>
              <a:t>Cross-validation: </a:t>
            </a:r>
            <a:r>
              <a:rPr lang="en-US"/>
              <a:t>multiple splits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47750"/>
            <a:ext cx="8534400" cy="1809750"/>
          </a:xfrm>
        </p:spPr>
        <p:txBody>
          <a:bodyPr>
            <a:normAutofit/>
          </a:bodyPr>
          <a:lstStyle/>
          <a:p>
            <a:r>
              <a:rPr lang="en-US">
                <a:latin typeface="Calibri" charset="0"/>
              </a:rPr>
              <a:t>Pool results over splits, Compute pooled dev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F0341-B4B4-0E4E-8F0B-2BC8697C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86230"/>
            <a:ext cx="7064581" cy="33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3211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sentiment 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52550"/>
            <a:ext cx="8915400" cy="3333750"/>
          </a:xfrm>
        </p:spPr>
        <p:txBody>
          <a:bodyPr/>
          <a:lstStyle/>
          <a:p>
            <a:r>
              <a:rPr lang="en-US" sz="2700" i="1">
                <a:cs typeface="ＭＳ Ｐゴシック" pitchFamily="-65" charset="-128"/>
              </a:rPr>
              <a:t>Movie</a:t>
            </a:r>
            <a:r>
              <a:rPr lang="en-US" sz="2700">
                <a:cs typeface="ＭＳ Ｐゴシック" pitchFamily="-65" charset="-128"/>
              </a:rPr>
              <a:t>:  is this review positive or negative?</a:t>
            </a:r>
          </a:p>
          <a:p>
            <a:r>
              <a:rPr lang="en-US" sz="2700" i="1">
                <a:cs typeface="ＭＳ Ｐゴシック" pitchFamily="-65" charset="-128"/>
              </a:rPr>
              <a:t>Products</a:t>
            </a:r>
            <a:r>
              <a:rPr lang="en-US" sz="2700">
                <a:cs typeface="ＭＳ Ｐゴシック" pitchFamily="-65" charset="-128"/>
              </a:rPr>
              <a:t>: what do people think about the new iPhone?</a:t>
            </a:r>
          </a:p>
          <a:p>
            <a:r>
              <a:rPr lang="en-US" sz="2700" i="1">
                <a:cs typeface="ＭＳ Ｐゴシック" pitchFamily="-65" charset="-128"/>
              </a:rPr>
              <a:t>Public sentiment</a:t>
            </a:r>
            <a:r>
              <a:rPr lang="en-US" sz="2700">
                <a:cs typeface="ＭＳ Ｐゴシック" pitchFamily="-65" charset="-128"/>
              </a:rPr>
              <a:t>: how is consumer confidence? </a:t>
            </a:r>
          </a:p>
          <a:p>
            <a:r>
              <a:rPr lang="en-US" sz="2700" i="1">
                <a:cs typeface="ＭＳ Ｐゴシック" pitchFamily="-65" charset="-128"/>
              </a:rPr>
              <a:t>Politics</a:t>
            </a:r>
            <a:r>
              <a:rPr lang="en-US" sz="2700">
                <a:cs typeface="ＭＳ Ｐゴシック" pitchFamily="-65" charset="-128"/>
              </a:rPr>
              <a:t>: what do people think about this candidate or issue?</a:t>
            </a:r>
          </a:p>
          <a:p>
            <a:r>
              <a:rPr lang="en-US" sz="2700" i="1">
                <a:cs typeface="ＭＳ Ｐゴシック" pitchFamily="-65" charset="-128"/>
              </a:rPr>
              <a:t>Prediction</a:t>
            </a:r>
            <a:r>
              <a:rPr lang="en-US" sz="2700">
                <a:cs typeface="ＭＳ Ｐゴシック" pitchFamily="-65" charset="-128"/>
              </a:rPr>
              <a:t>: predict election outcomes or market trends from sentiment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113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C10DCF-BAEE-9A46-8B08-99567CFFC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542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 with more than two classes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73BBB-E010-434D-AC55-D408AD4A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5301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71A512-5CA2-1144-A7BA-A55C947F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Confusion Matrix for 3-class classification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DC1DB5-C6B7-CD43-AB70-4D7D6D874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228" y="1123950"/>
            <a:ext cx="7933544" cy="3708400"/>
          </a:xfrm>
        </p:spPr>
      </p:pic>
    </p:spTree>
    <p:extLst>
      <p:ext uri="{BB962C8B-B14F-4D97-AF65-F5344CB8AC3E}">
        <p14:creationId xmlns:p14="http://schemas.microsoft.com/office/powerpoint/2010/main" val="632867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BF71-F8F6-7243-8DBA-B6DBCA1F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9702"/>
            <a:ext cx="8991600" cy="680397"/>
          </a:xfrm>
        </p:spPr>
        <p:txBody>
          <a:bodyPr>
            <a:normAutofit fontScale="90000"/>
          </a:bodyPr>
          <a:lstStyle/>
          <a:p>
            <a:r>
              <a:rPr lang="en-US"/>
              <a:t>How to combine P/R from 3 classes to get one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3E76A-761F-DB43-8FEA-8C2985D47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Macroaveraging</a:t>
            </a:r>
            <a:r>
              <a:rPr lang="en-US"/>
              <a:t>: </a:t>
            </a:r>
          </a:p>
          <a:p>
            <a:pPr lvl="1"/>
            <a:r>
              <a:rPr lang="en-US"/>
              <a:t>compute the performance for each class, and then average over classes</a:t>
            </a:r>
          </a:p>
          <a:p>
            <a:r>
              <a:rPr lang="en-US" err="1"/>
              <a:t>Microaveraging</a:t>
            </a:r>
            <a:r>
              <a:rPr lang="en-US"/>
              <a:t>: </a:t>
            </a:r>
          </a:p>
          <a:p>
            <a:pPr lvl="1"/>
            <a:r>
              <a:rPr lang="en-US"/>
              <a:t>collect decisions for all classes into one confusion matrix</a:t>
            </a:r>
          </a:p>
          <a:p>
            <a:pPr lvl="1"/>
            <a:r>
              <a:rPr lang="en-US"/>
              <a:t>compute precision and recall from that table.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776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5FAC-9E23-3F4A-8661-8C8B4E553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Macroaveraging</a:t>
            </a:r>
            <a:r>
              <a:rPr lang="en-US"/>
              <a:t> and </a:t>
            </a:r>
            <a:r>
              <a:rPr lang="en-US" err="1"/>
              <a:t>Microaveraging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2F70E-FA48-C143-9148-CD1907FFB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52550"/>
            <a:ext cx="8847281" cy="3009900"/>
          </a:xfrm>
        </p:spPr>
      </p:pic>
    </p:spTree>
    <p:extLst>
      <p:ext uri="{BB962C8B-B14F-4D97-AF65-F5344CB8AC3E}">
        <p14:creationId xmlns:p14="http://schemas.microsoft.com/office/powerpoint/2010/main" val="32257031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 with more than two classes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73BBB-E010-434D-AC55-D408AD4A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18423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Statistical Significance Testing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54534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26D1AE-073D-AE40-A74F-200A69B5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5750"/>
            <a:ext cx="7543800" cy="680397"/>
          </a:xfrm>
        </p:spPr>
        <p:txBody>
          <a:bodyPr>
            <a:normAutofit fontScale="90000"/>
          </a:bodyPr>
          <a:lstStyle/>
          <a:p>
            <a:r>
              <a:rPr lang="en-US"/>
              <a:t>How do we know if one classifier is better than another?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D06FE-E11D-054E-98C4-D82B54C71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16240" cy="394335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Given:</a:t>
            </a:r>
          </a:p>
          <a:p>
            <a:pPr lvl="1"/>
            <a:r>
              <a:rPr lang="en-US"/>
              <a:t>Classifier A and B</a:t>
            </a:r>
          </a:p>
          <a:p>
            <a:pPr lvl="1"/>
            <a:r>
              <a:rPr lang="en-US"/>
              <a:t>Metric M: M(</a:t>
            </a:r>
            <a:r>
              <a:rPr lang="en-US" err="1"/>
              <a:t>A,x</a:t>
            </a:r>
            <a:r>
              <a:rPr lang="en-US"/>
              <a:t>) is the performance of </a:t>
            </a:r>
            <a:r>
              <a:rPr lang="en-US" i="1"/>
              <a:t>A</a:t>
            </a:r>
            <a:r>
              <a:rPr lang="en-US"/>
              <a:t> on </a:t>
            </a:r>
            <a:r>
              <a:rPr lang="en-US" err="1"/>
              <a:t>testset</a:t>
            </a:r>
            <a:r>
              <a:rPr lang="en-US"/>
              <a:t> </a:t>
            </a:r>
            <a:r>
              <a:rPr lang="en-US" i="1"/>
              <a:t>x</a:t>
            </a:r>
          </a:p>
          <a:p>
            <a:pPr lvl="1"/>
            <a:r>
              <a:rPr lang="en-US"/>
              <a:t>𝛿(x): the performance difference between A, B on x:</a:t>
            </a:r>
          </a:p>
          <a:p>
            <a:pPr lvl="2"/>
            <a:r>
              <a:rPr lang="en-US"/>
              <a:t>𝛿(x) = M(</a:t>
            </a:r>
            <a:r>
              <a:rPr lang="en-US" err="1"/>
              <a:t>A,x</a:t>
            </a:r>
            <a:r>
              <a:rPr lang="en-US"/>
              <a:t>) – M(</a:t>
            </a:r>
            <a:r>
              <a:rPr lang="en-US" err="1"/>
              <a:t>B,x</a:t>
            </a:r>
            <a:r>
              <a:rPr lang="en-US"/>
              <a:t>)</a:t>
            </a:r>
          </a:p>
          <a:p>
            <a:pPr lvl="1"/>
            <a:endParaRPr lang="en-US"/>
          </a:p>
          <a:p>
            <a:pPr lvl="1"/>
            <a:r>
              <a:rPr lang="en-US"/>
              <a:t>We want to know if 𝛿(x)&gt;0, meaning A is better than B</a:t>
            </a:r>
          </a:p>
          <a:p>
            <a:pPr lvl="1"/>
            <a:r>
              <a:rPr lang="en-US"/>
              <a:t>𝛿(x) is called the </a:t>
            </a:r>
            <a:r>
              <a:rPr lang="en-US" b="1"/>
              <a:t>effect size </a:t>
            </a:r>
          </a:p>
          <a:p>
            <a:pPr lvl="1"/>
            <a:r>
              <a:rPr lang="en-US"/>
              <a:t>Suppose we look and see that 𝛿(x)  is positive. Are we done?</a:t>
            </a:r>
          </a:p>
          <a:p>
            <a:pPr lvl="1"/>
            <a:r>
              <a:rPr lang="en-US"/>
              <a:t>No!  This might be just an accident of this one test set, or circumstance of the experiment.  Instead: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082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047750"/>
            <a:ext cx="8016240" cy="3581400"/>
          </a:xfrm>
        </p:spPr>
        <p:txBody>
          <a:bodyPr>
            <a:normAutofit lnSpcReduction="10000"/>
          </a:bodyPr>
          <a:lstStyle/>
          <a:p>
            <a:r>
              <a:rPr lang="en-US"/>
              <a:t>Consider two hypotheses:</a:t>
            </a:r>
          </a:p>
          <a:p>
            <a:pPr lvl="1"/>
            <a:r>
              <a:rPr lang="en-US"/>
              <a:t>Null hypothesis: A isn't better than B</a:t>
            </a:r>
          </a:p>
          <a:p>
            <a:pPr lvl="1"/>
            <a:r>
              <a:rPr lang="en-US"/>
              <a:t>A is better than B</a:t>
            </a:r>
          </a:p>
          <a:p>
            <a:r>
              <a:rPr lang="en-US"/>
              <a:t>We want to rule out H</a:t>
            </a:r>
            <a:r>
              <a:rPr lang="en-US" baseline="-25000"/>
              <a:t>0</a:t>
            </a:r>
            <a:endParaRPr lang="en-US"/>
          </a:p>
          <a:p>
            <a:r>
              <a:rPr lang="en-US"/>
              <a:t>We create a random variable X ranging over test sets</a:t>
            </a:r>
          </a:p>
          <a:p>
            <a:r>
              <a:rPr lang="en-US"/>
              <a:t>And ask, how likely, if H</a:t>
            </a:r>
            <a:r>
              <a:rPr lang="en-US" baseline="-25000"/>
              <a:t>0</a:t>
            </a:r>
            <a:r>
              <a:rPr lang="en-US"/>
              <a:t> is true, is it that among these test sets we would see the 𝛿(x) we did see?</a:t>
            </a:r>
          </a:p>
          <a:p>
            <a:pPr marL="630238" indent="-396875">
              <a:buFont typeface="Arial" panose="020B0604020202020204" pitchFamily="34" charset="0"/>
              <a:buChar char="•"/>
            </a:pPr>
            <a:r>
              <a:rPr lang="en-US"/>
              <a:t>Formalized as the p-value:</a:t>
            </a:r>
          </a:p>
          <a:p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48962-013F-E84E-852A-E6D5E7BFC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509" y="1200150"/>
            <a:ext cx="1931773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571FC-6689-514A-9F48-5775B4DD5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763" y="4293548"/>
            <a:ext cx="4304632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822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04950"/>
            <a:ext cx="7863840" cy="3720152"/>
          </a:xfrm>
        </p:spPr>
        <p:txBody>
          <a:bodyPr>
            <a:normAutofit/>
          </a:bodyPr>
          <a:lstStyle/>
          <a:p>
            <a:pPr lvl="1"/>
            <a:r>
              <a:rPr lang="en-US"/>
              <a:t>In our example, this p-value is the probability that we would see </a:t>
            </a:r>
            <a:r>
              <a:rPr lang="el-GR"/>
              <a:t>δ(</a:t>
            </a:r>
            <a:r>
              <a:rPr lang="en-US" i="1"/>
              <a:t>x</a:t>
            </a:r>
            <a:r>
              <a:rPr lang="en-US"/>
              <a:t>) assuming H</a:t>
            </a:r>
            <a:r>
              <a:rPr lang="en-US" baseline="-25000"/>
              <a:t>0</a:t>
            </a:r>
            <a:r>
              <a:rPr lang="en-US"/>
              <a:t> (=</a:t>
            </a:r>
            <a:r>
              <a:rPr lang="en-US" i="1"/>
              <a:t>A </a:t>
            </a:r>
            <a:r>
              <a:rPr lang="en-US"/>
              <a:t>is not better than </a:t>
            </a:r>
            <a:r>
              <a:rPr lang="en-US" i="1"/>
              <a:t>B)</a:t>
            </a:r>
            <a:r>
              <a:rPr lang="en-US"/>
              <a:t>.</a:t>
            </a:r>
          </a:p>
          <a:p>
            <a:pPr lvl="2"/>
            <a:r>
              <a:rPr lang="en-US"/>
              <a:t>If H</a:t>
            </a:r>
            <a:r>
              <a:rPr lang="en-US" baseline="-25000"/>
              <a:t>0</a:t>
            </a:r>
            <a:r>
              <a:rPr lang="en-US"/>
              <a:t> is true but </a:t>
            </a:r>
            <a:r>
              <a:rPr lang="el-GR"/>
              <a:t>δ(</a:t>
            </a:r>
            <a:r>
              <a:rPr lang="en-US" i="1"/>
              <a:t>x</a:t>
            </a:r>
            <a:r>
              <a:rPr lang="en-US"/>
              <a:t>) is huge, that is surprising!  Very low probability!</a:t>
            </a:r>
          </a:p>
          <a:p>
            <a:pPr lvl="1"/>
            <a:r>
              <a:rPr lang="en-US"/>
              <a:t>A very small p-value means that the difference we observed is very unlikely under the null hypothesis, and we can reject the null hypothesis </a:t>
            </a:r>
          </a:p>
          <a:p>
            <a:pPr lvl="1"/>
            <a:r>
              <a:rPr lang="en-US"/>
              <a:t>Very small: .05 or .01 </a:t>
            </a:r>
          </a:p>
          <a:p>
            <a:pPr lvl="1"/>
            <a:r>
              <a:rPr lang="en-US"/>
              <a:t>A result(e.g., “</a:t>
            </a:r>
            <a:r>
              <a:rPr lang="en-US" i="1"/>
              <a:t>A </a:t>
            </a:r>
            <a:r>
              <a:rPr lang="en-US"/>
              <a:t>is better than </a:t>
            </a:r>
            <a:r>
              <a:rPr lang="en-US" i="1"/>
              <a:t>B</a:t>
            </a:r>
            <a:r>
              <a:rPr lang="en-US"/>
              <a:t>”) is </a:t>
            </a:r>
            <a:r>
              <a:rPr lang="en-US" b="1"/>
              <a:t>statistically significant </a:t>
            </a:r>
            <a:r>
              <a:rPr lang="en-US"/>
              <a:t>if the </a:t>
            </a:r>
            <a:r>
              <a:rPr lang="el-GR"/>
              <a:t>δ </a:t>
            </a:r>
            <a:r>
              <a:rPr lang="en-US"/>
              <a:t>we saw has a probability that is below the threshold and we therefore reject this null hypothesis. </a:t>
            </a:r>
          </a:p>
          <a:p>
            <a:pPr lvl="1"/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571FC-6689-514A-9F48-5775B4DD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84" y="826316"/>
            <a:ext cx="3466432" cy="58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3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763000" cy="3886200"/>
          </a:xfrm>
        </p:spPr>
        <p:txBody>
          <a:bodyPr/>
          <a:lstStyle/>
          <a:p>
            <a:r>
              <a:rPr lang="en-US" sz="1800" b="1"/>
              <a:t>Emotion</a:t>
            </a:r>
            <a:r>
              <a:rPr lang="en-US" sz="1800"/>
              <a:t>: brief organically synchronized … evaluation of a major event </a:t>
            </a:r>
          </a:p>
          <a:p>
            <a:pPr lvl="1"/>
            <a:r>
              <a:rPr lang="en-US" sz="1800" i="1"/>
              <a:t>angry, sad, joyful, fearful, ashamed, proud, elated</a:t>
            </a:r>
            <a:endParaRPr lang="en-US" sz="1800"/>
          </a:p>
          <a:p>
            <a:r>
              <a:rPr lang="en-US" sz="1800" b="1"/>
              <a:t>Mood</a:t>
            </a:r>
            <a:r>
              <a:rPr lang="en-US" sz="1800"/>
              <a:t>: diffuse non-caused low-intensity long-duration change in subjective feeling</a:t>
            </a:r>
          </a:p>
          <a:p>
            <a:pPr lvl="1"/>
            <a:r>
              <a:rPr lang="en-US" sz="1800" i="1"/>
              <a:t>cheerful, gloomy, irritable, listless, depressed, buoyant</a:t>
            </a:r>
            <a:endParaRPr lang="en-US" sz="1800"/>
          </a:p>
          <a:p>
            <a:r>
              <a:rPr lang="en-US" sz="1800" b="1"/>
              <a:t>Interpersonal stances</a:t>
            </a:r>
            <a:r>
              <a:rPr lang="en-US" sz="1800"/>
              <a:t>: affective stance toward another person in a specific interaction</a:t>
            </a:r>
          </a:p>
          <a:p>
            <a:pPr lvl="1"/>
            <a:r>
              <a:rPr lang="en-US" sz="1800" i="1"/>
              <a:t>friendly, flirtatious, distant, cold, warm, supportive, contemptuous</a:t>
            </a:r>
          </a:p>
          <a:p>
            <a:r>
              <a:rPr lang="en-US" sz="1800" b="1"/>
              <a:t>Attitudes</a:t>
            </a:r>
            <a:r>
              <a:rPr lang="en-US" sz="1800"/>
              <a:t>: enduring, affectively colored beliefs, dispositions towards objects or persons</a:t>
            </a:r>
          </a:p>
          <a:p>
            <a:pPr lvl="1"/>
            <a:r>
              <a:rPr lang="en-US" sz="1800" i="1"/>
              <a:t> liking, loving, hating, valuing, desiring</a:t>
            </a:r>
            <a:endParaRPr lang="en-US" sz="1800"/>
          </a:p>
          <a:p>
            <a:r>
              <a:rPr lang="en-US" sz="1800" b="1"/>
              <a:t>Personality traits</a:t>
            </a:r>
            <a:r>
              <a:rPr lang="en-US" sz="1800"/>
              <a:t>: stable personality dispositions and typical behavior tendencies</a:t>
            </a:r>
          </a:p>
          <a:p>
            <a:pPr lvl="1"/>
            <a:r>
              <a:rPr lang="en-US" sz="1800" i="1"/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6068218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23950"/>
            <a:ext cx="8153400" cy="4019550"/>
          </a:xfrm>
        </p:spPr>
        <p:txBody>
          <a:bodyPr>
            <a:normAutofit/>
          </a:bodyPr>
          <a:lstStyle/>
          <a:p>
            <a:pPr lvl="1"/>
            <a:r>
              <a:rPr lang="en-US"/>
              <a:t>How do we compute this probability?</a:t>
            </a:r>
          </a:p>
          <a:p>
            <a:pPr lvl="1"/>
            <a:r>
              <a:rPr lang="en-US"/>
              <a:t>In NLP, we don't tend to use parametric tests (like t-tests)</a:t>
            </a:r>
          </a:p>
          <a:p>
            <a:pPr lvl="1"/>
            <a:r>
              <a:rPr lang="en-US"/>
              <a:t>Instead, we use non-parametric tests based on sampling: artificially creating many versions of the setup.</a:t>
            </a:r>
          </a:p>
          <a:p>
            <a:pPr lvl="1"/>
            <a:r>
              <a:rPr lang="en-US"/>
              <a:t>For example, suppose we had created zillions of </a:t>
            </a:r>
            <a:r>
              <a:rPr lang="en-US" err="1"/>
              <a:t>testsets</a:t>
            </a:r>
            <a:r>
              <a:rPr lang="en-US"/>
              <a:t> x'.</a:t>
            </a:r>
          </a:p>
          <a:p>
            <a:pPr lvl="2"/>
            <a:r>
              <a:rPr lang="en-US"/>
              <a:t>Now we measure the value of 𝛿(x') on each test set</a:t>
            </a:r>
          </a:p>
          <a:p>
            <a:pPr lvl="2"/>
            <a:r>
              <a:rPr lang="en-US"/>
              <a:t>That gives us a distribution</a:t>
            </a:r>
          </a:p>
          <a:p>
            <a:pPr lvl="2"/>
            <a:r>
              <a:rPr lang="en-US"/>
              <a:t>Now set a threshold (say .01).</a:t>
            </a:r>
          </a:p>
          <a:p>
            <a:pPr lvl="2"/>
            <a:r>
              <a:rPr lang="en-US"/>
              <a:t>So if we see that in 99% of the test sets 𝛿(x) &gt; 𝛿(x') </a:t>
            </a:r>
          </a:p>
          <a:p>
            <a:pPr lvl="3"/>
            <a:r>
              <a:rPr lang="en-US" sz="1800"/>
              <a:t>We conclude that our original test set delta was a real delta and not an artifact.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878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FB0B-B19F-D046-AF21-E9CA0440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4248-B997-4447-9D40-A352D167A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Two common approaches:</a:t>
            </a:r>
          </a:p>
          <a:p>
            <a:pPr lvl="1"/>
            <a:r>
              <a:rPr lang="en-US"/>
              <a:t>approximate randomization </a:t>
            </a:r>
          </a:p>
          <a:p>
            <a:pPr lvl="1"/>
            <a:r>
              <a:rPr lang="en-US"/>
              <a:t>bootstrap test</a:t>
            </a:r>
          </a:p>
          <a:p>
            <a:r>
              <a:rPr lang="en-US"/>
              <a:t>Paired tests:</a:t>
            </a:r>
          </a:p>
          <a:p>
            <a:pPr lvl="1"/>
            <a:r>
              <a:rPr lang="en-US"/>
              <a:t>Comparing two sets of observations in which each observation in one set can be paired with an observation in another.</a:t>
            </a:r>
          </a:p>
          <a:p>
            <a:pPr lvl="1"/>
            <a:r>
              <a:rPr lang="en-US"/>
              <a:t>For example, when looking at systems A and B </a:t>
            </a:r>
            <a:r>
              <a:rPr lang="en-US" b="1"/>
              <a:t>on the same test set</a:t>
            </a:r>
            <a:r>
              <a:rPr lang="en-US"/>
              <a:t>, we can compare the performance of system </a:t>
            </a:r>
            <a:r>
              <a:rPr lang="en-US" i="1"/>
              <a:t>A </a:t>
            </a:r>
            <a:r>
              <a:rPr lang="en-US"/>
              <a:t>and</a:t>
            </a:r>
            <a:r>
              <a:rPr lang="en-US" i="1"/>
              <a:t> B </a:t>
            </a:r>
            <a:r>
              <a:rPr lang="en-US"/>
              <a:t>on each same</a:t>
            </a:r>
            <a:r>
              <a:rPr lang="en-US" i="1"/>
              <a:t> </a:t>
            </a:r>
            <a:r>
              <a:rPr lang="en-US"/>
              <a:t>observation </a:t>
            </a:r>
            <a:r>
              <a:rPr lang="en-US" i="1"/>
              <a:t>x</a:t>
            </a:r>
            <a:r>
              <a:rPr lang="en-US" i="1" baseline="-25000"/>
              <a:t>i</a:t>
            </a:r>
            <a:endParaRPr lang="en-US"/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85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Statistical Significance Testing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86599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Paired Bootstrap Test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7974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test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38295"/>
            <a:ext cx="7543801" cy="34290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Can apply to any metric (accuracy, precision, recall, F1, </a:t>
            </a:r>
            <a:r>
              <a:rPr lang="en-US" err="1"/>
              <a:t>etc</a:t>
            </a:r>
            <a:r>
              <a:rPr lang="en-US"/>
              <a:t>).</a:t>
            </a:r>
          </a:p>
          <a:p>
            <a:pPr marL="0" indent="0">
              <a:buNone/>
            </a:pPr>
            <a:r>
              <a:rPr lang="en-US" b="1"/>
              <a:t>Bootstrap</a:t>
            </a:r>
            <a:r>
              <a:rPr lang="en-US"/>
              <a:t> means to repeatedly draw large numbers of smaller samples with replacement (called </a:t>
            </a:r>
            <a:r>
              <a:rPr lang="en-US" b="1"/>
              <a:t>bootstrap samples</a:t>
            </a:r>
            <a:r>
              <a:rPr lang="en-US"/>
              <a:t>) from an original larger sample. 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E4566-B632-134A-92A0-6CEC11E46674}"/>
              </a:ext>
            </a:extLst>
          </p:cNvPr>
          <p:cNvSpPr txBox="1"/>
          <p:nvPr/>
        </p:nvSpPr>
        <p:spPr>
          <a:xfrm>
            <a:off x="2895600" y="842008"/>
            <a:ext cx="2899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>
                <a:latin typeface="Calibri" panose="020F0502020204030204" pitchFamily="34" charset="0"/>
                <a:cs typeface="Calibri" panose="020F0502020204030204" pitchFamily="34" charset="0"/>
              </a:rPr>
              <a:t>Efron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err="1">
                <a:latin typeface="Calibri" panose="020F0502020204030204" pitchFamily="34" charset="0"/>
                <a:cs typeface="Calibri" panose="020F0502020204030204" pitchFamily="34" charset="0"/>
              </a:rPr>
              <a:t>Tibshirani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, 1993</a:t>
            </a:r>
          </a:p>
        </p:txBody>
      </p:sp>
    </p:spTree>
    <p:extLst>
      <p:ext uri="{BB962C8B-B14F-4D97-AF65-F5344CB8AC3E}">
        <p14:creationId xmlns:p14="http://schemas.microsoft.com/office/powerpoint/2010/main" val="37967109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38295"/>
            <a:ext cx="7940040" cy="34290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Consider a baby text classification example with a test set x of 10 documents, using accuracy as metric.</a:t>
            </a:r>
          </a:p>
          <a:p>
            <a:pPr marL="0" indent="0">
              <a:buNone/>
            </a:pPr>
            <a:r>
              <a:rPr lang="en-US"/>
              <a:t>Suppose these are the results of systems A and B on x, with 4 outcomes (A &amp; B both right, A &amp; B both wrong, A right/B wrong, A wrong/B right):</a:t>
            </a:r>
          </a:p>
          <a:p>
            <a:pPr marL="0" indent="0">
              <a:buNone/>
            </a:pPr>
            <a:r>
              <a:rPr lang="en-US"/>
              <a:t>	either A+B both correct, or 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4C8CC-D5BF-2146-BFFE-D7B9C8DF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6735" y="3714750"/>
            <a:ext cx="8096250" cy="68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33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895350"/>
            <a:ext cx="8168640" cy="3971945"/>
          </a:xfrm>
        </p:spPr>
        <p:txBody>
          <a:bodyPr>
            <a:normAutofit/>
          </a:bodyPr>
          <a:lstStyle/>
          <a:p>
            <a:r>
              <a:rPr lang="en-US"/>
              <a:t>Now we create, many, say, </a:t>
            </a:r>
            <a:r>
              <a:rPr lang="en-US" i="1"/>
              <a:t>b=</a:t>
            </a:r>
            <a:r>
              <a:rPr lang="en-US"/>
              <a:t>10,000 virtual test sets </a:t>
            </a:r>
            <a:r>
              <a:rPr lang="en-US" i="1"/>
              <a:t>x</a:t>
            </a:r>
            <a:r>
              <a:rPr lang="en-US"/>
              <a:t>(</a:t>
            </a:r>
            <a:r>
              <a:rPr lang="en-US" i="1" err="1"/>
              <a:t>i</a:t>
            </a:r>
            <a:r>
              <a:rPr lang="en-US"/>
              <a:t>), each of size </a:t>
            </a:r>
            <a:r>
              <a:rPr lang="en-US" i="1"/>
              <a:t>n </a:t>
            </a:r>
            <a:r>
              <a:rPr lang="en-US"/>
              <a:t>= 10. </a:t>
            </a:r>
          </a:p>
          <a:p>
            <a:r>
              <a:rPr lang="en-US"/>
              <a:t>To make each </a:t>
            </a:r>
            <a:r>
              <a:rPr lang="en-US" i="1"/>
              <a:t>x</a:t>
            </a:r>
            <a:r>
              <a:rPr lang="en-US"/>
              <a:t>(</a:t>
            </a:r>
            <a:r>
              <a:rPr lang="en-US" i="1" err="1"/>
              <a:t>i</a:t>
            </a:r>
            <a:r>
              <a:rPr lang="en-US"/>
              <a:t>), we randomly select a cell from row </a:t>
            </a:r>
            <a:r>
              <a:rPr lang="en-US" i="1"/>
              <a:t>x, </a:t>
            </a:r>
            <a:r>
              <a:rPr lang="en-US"/>
              <a:t>with replacement, 10 times</a:t>
            </a:r>
            <a:r>
              <a:rPr lang="en-US" i="1"/>
              <a:t>: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4C8CC-D5BF-2146-BFFE-D7B9C8DF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" y="2864798"/>
            <a:ext cx="809625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012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429000"/>
          </a:xfrm>
        </p:spPr>
        <p:txBody>
          <a:bodyPr>
            <a:normAutofit/>
          </a:bodyPr>
          <a:lstStyle/>
          <a:p>
            <a:r>
              <a:rPr lang="en-US"/>
              <a:t>Now we have a distribution!  We can check how often A has an </a:t>
            </a:r>
            <a:r>
              <a:rPr lang="en-US" b="1"/>
              <a:t>accidental</a:t>
            </a:r>
            <a:r>
              <a:rPr lang="en-US"/>
              <a:t> advantage, to see if the original 𝛿(x) we saw was very common.</a:t>
            </a:r>
          </a:p>
          <a:p>
            <a:r>
              <a:rPr lang="en-US"/>
              <a:t>Now assuming H</a:t>
            </a:r>
            <a:r>
              <a:rPr lang="en-US" baseline="-25000"/>
              <a:t>0</a:t>
            </a:r>
            <a:r>
              <a:rPr lang="en-US"/>
              <a:t>, that means normally we expect 𝛿(x')=0</a:t>
            </a:r>
          </a:p>
          <a:p>
            <a:r>
              <a:rPr lang="en-US"/>
              <a:t>So we just count how many times the 𝛿(x') we found exceeds the expected 0 value by 𝛿(x)  or more: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5C9DA-1B00-D845-9C04-14313AB6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57" y="4248150"/>
            <a:ext cx="4422486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303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971550"/>
            <a:ext cx="8092440" cy="2371725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Alas, it's slightly more complicated.</a:t>
            </a:r>
          </a:p>
          <a:p>
            <a:r>
              <a:rPr lang="en-US" sz="2400"/>
              <a:t>We didn’t draw these samples from a distribution with 0 mean; we created them from the original test set </a:t>
            </a:r>
            <a:r>
              <a:rPr lang="en-US" sz="2400" i="1"/>
              <a:t>x</a:t>
            </a:r>
            <a:r>
              <a:rPr lang="en-US" sz="2400"/>
              <a:t>, which happens to be biased (by .20) in favor of </a:t>
            </a:r>
            <a:r>
              <a:rPr lang="en-US" sz="2400" i="1"/>
              <a:t>A</a:t>
            </a:r>
            <a:r>
              <a:rPr lang="en-US" sz="2400"/>
              <a:t>. </a:t>
            </a:r>
          </a:p>
          <a:p>
            <a:r>
              <a:rPr lang="en-US" sz="2400"/>
              <a:t>So to measure how surprising is our observed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), we actually compute the p-value by counting how often </a:t>
            </a:r>
            <a:r>
              <a:rPr lang="el-GR" sz="2400"/>
              <a:t>δ(</a:t>
            </a:r>
            <a:r>
              <a:rPr lang="en-US" sz="2400" i="1"/>
              <a:t>x'</a:t>
            </a:r>
            <a:r>
              <a:rPr lang="en-US" sz="2400"/>
              <a:t>) exceeds the expected value of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 by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 or more: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5C9DA-1B00-D845-9C04-14313AB6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5400" y="3343275"/>
            <a:ext cx="4878456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59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352550"/>
            <a:ext cx="8092440" cy="3581400"/>
          </a:xfrm>
        </p:spPr>
        <p:txBody>
          <a:bodyPr>
            <a:normAutofit lnSpcReduction="10000"/>
          </a:bodyPr>
          <a:lstStyle/>
          <a:p>
            <a:r>
              <a:rPr lang="en-US"/>
              <a:t>Suppose:</a:t>
            </a:r>
          </a:p>
          <a:p>
            <a:pPr lvl="1"/>
            <a:r>
              <a:rPr lang="en-US" sz="2600"/>
              <a:t>We have 10,000 test sets </a:t>
            </a:r>
            <a:r>
              <a:rPr lang="en-US" sz="2600" i="1"/>
              <a:t>x</a:t>
            </a:r>
            <a:r>
              <a:rPr lang="en-US" sz="2600"/>
              <a:t>(</a:t>
            </a:r>
            <a:r>
              <a:rPr lang="en-US" sz="2600" i="1" err="1"/>
              <a:t>i</a:t>
            </a:r>
            <a:r>
              <a:rPr lang="en-US" sz="2600"/>
              <a:t>) and a threshold of .01 </a:t>
            </a:r>
          </a:p>
          <a:p>
            <a:pPr lvl="1"/>
            <a:r>
              <a:rPr lang="en-US" sz="2600"/>
              <a:t>And in only 47 of the test sets do we find that </a:t>
            </a:r>
            <a:r>
              <a:rPr lang="el-GR" sz="2600"/>
              <a:t>δ(</a:t>
            </a:r>
            <a:r>
              <a:rPr lang="en-US" sz="2600" i="1"/>
              <a:t>x</a:t>
            </a:r>
            <a:r>
              <a:rPr lang="en-US" sz="2600"/>
              <a:t>(</a:t>
            </a:r>
            <a:r>
              <a:rPr lang="en-US" sz="2600" i="1" err="1"/>
              <a:t>i</a:t>
            </a:r>
            <a:r>
              <a:rPr lang="en-US" sz="2600"/>
              <a:t>)) ≥ 2</a:t>
            </a:r>
            <a:r>
              <a:rPr lang="el-GR" sz="2600"/>
              <a:t>δ(</a:t>
            </a:r>
            <a:r>
              <a:rPr lang="en-US" sz="2600" i="1"/>
              <a:t>x</a:t>
            </a:r>
            <a:r>
              <a:rPr lang="en-US" sz="2600"/>
              <a:t>)</a:t>
            </a:r>
          </a:p>
          <a:p>
            <a:pPr lvl="1"/>
            <a:r>
              <a:rPr lang="en-US" sz="2600"/>
              <a:t>The resulting p-value is .0047 </a:t>
            </a:r>
          </a:p>
          <a:p>
            <a:pPr lvl="1"/>
            <a:r>
              <a:rPr lang="en-US" sz="2600"/>
              <a:t>This is smaller than .01, indicating </a:t>
            </a:r>
            <a:r>
              <a:rPr lang="el-GR" sz="2600"/>
              <a:t>δ (</a:t>
            </a:r>
            <a:r>
              <a:rPr lang="en-US" sz="2600" i="1"/>
              <a:t>x</a:t>
            </a:r>
            <a:r>
              <a:rPr lang="en-US" sz="2600"/>
              <a:t>) is indeed sufficiently surprising</a:t>
            </a:r>
          </a:p>
          <a:p>
            <a:pPr lvl="1"/>
            <a:r>
              <a:rPr lang="en-US" sz="2600"/>
              <a:t>And we reject the null hypothesis and conclude </a:t>
            </a:r>
            <a:r>
              <a:rPr lang="en-US" sz="2600" i="1"/>
              <a:t>A </a:t>
            </a:r>
            <a:r>
              <a:rPr lang="en-US" sz="2600"/>
              <a:t>is better than </a:t>
            </a:r>
            <a:r>
              <a:rPr lang="en-US" sz="2600" i="1"/>
              <a:t>B</a:t>
            </a:r>
            <a:r>
              <a:rPr lang="en-US" sz="2600"/>
              <a:t>. 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60165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18671</TotalTime>
  <Words>7877</Words>
  <Application>Microsoft Macintosh PowerPoint</Application>
  <PresentationFormat>Presentazione su schermo (16:9)</PresentationFormat>
  <Paragraphs>1199</Paragraphs>
  <Slides>174</Slides>
  <Notes>36</Notes>
  <HiddenSlides>3</HiddenSlides>
  <MMClips>0</MMClips>
  <ScaleCrop>false</ScaleCrop>
  <HeadingPairs>
    <vt:vector size="8" baseType="variant">
      <vt:variant>
        <vt:lpstr>Caratteri utilizzati</vt:lpstr>
      </vt:variant>
      <vt:variant>
        <vt:i4>17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2</vt:i4>
      </vt:variant>
      <vt:variant>
        <vt:lpstr>Titoli diapositive</vt:lpstr>
      </vt:variant>
      <vt:variant>
        <vt:i4>174</vt:i4>
      </vt:variant>
    </vt:vector>
  </HeadingPairs>
  <TitlesOfParts>
    <vt:vector size="194" baseType="lpstr">
      <vt:lpstr>Arial Unicode MS</vt:lpstr>
      <vt:lpstr>ＭＳ Ｐゴシック</vt:lpstr>
      <vt:lpstr>Arial</vt:lpstr>
      <vt:lpstr>Calibri</vt:lpstr>
      <vt:lpstr>Calibri (Headings)</vt:lpstr>
      <vt:lpstr>Calibri Light</vt:lpstr>
      <vt:lpstr>Cambria Math</vt:lpstr>
      <vt:lpstr>Courier</vt:lpstr>
      <vt:lpstr>Lucida Grande</vt:lpstr>
      <vt:lpstr>Lucida Sans</vt:lpstr>
      <vt:lpstr>Lucida Sans Unicode</vt:lpstr>
      <vt:lpstr>Palatino Linotype</vt:lpstr>
      <vt:lpstr>Symbol</vt:lpstr>
      <vt:lpstr>Tahoma</vt:lpstr>
      <vt:lpstr>Times</vt:lpstr>
      <vt:lpstr>Times New Roman</vt:lpstr>
      <vt:lpstr>Wingdings</vt:lpstr>
      <vt:lpstr>Retrospect</vt:lpstr>
      <vt:lpstr>Equation</vt:lpstr>
      <vt:lpstr>Worksheet</vt:lpstr>
      <vt:lpstr>NATURAL LANGUAGE PROCESSING MATTEO CRISTANI</vt:lpstr>
      <vt:lpstr>Text Classification and Naive Bayes</vt:lpstr>
      <vt:lpstr>Is this spam?</vt:lpstr>
      <vt:lpstr>Who wrote which Federalist papers?</vt:lpstr>
      <vt:lpstr>What is the subject of this medical article?</vt:lpstr>
      <vt:lpstr>Positive or negative movie review?</vt:lpstr>
      <vt:lpstr>Positive or negative movie review?</vt:lpstr>
      <vt:lpstr>Why sentiment analysis?</vt:lpstr>
      <vt:lpstr>Scherer Typology of Affective States</vt:lpstr>
      <vt:lpstr>Scherer Typology of Affective States</vt:lpstr>
      <vt:lpstr>Basic Sentiment Classification</vt:lpstr>
      <vt:lpstr>Summary: Text Classification</vt:lpstr>
      <vt:lpstr>Text Classification: definition</vt:lpstr>
      <vt:lpstr>Classification Methods:  Hand-coded rules</vt:lpstr>
      <vt:lpstr>Classification Methods: Supervised Machine Learning</vt:lpstr>
      <vt:lpstr>Classification Methods: Supervised Machine Learning</vt:lpstr>
      <vt:lpstr>Text Classification and Naive Bayes</vt:lpstr>
      <vt:lpstr>Text Classification and Naive Bayes</vt:lpstr>
      <vt:lpstr>Naive Bayes Intuition</vt:lpstr>
      <vt:lpstr>The Bag of Words Representation</vt:lpstr>
      <vt:lpstr>The bag of words representation</vt:lpstr>
      <vt:lpstr>Bayes’ Rule Applied to Documents and Classes</vt:lpstr>
      <vt:lpstr>Naive Bayes Classifier (I)</vt:lpstr>
      <vt:lpstr>Naive Bayes Classifier (II)</vt:lpstr>
      <vt:lpstr>Naïve Bayes Classifier (IV)</vt:lpstr>
      <vt:lpstr>Multinomial Naive Bayes Independence Assumptions</vt:lpstr>
      <vt:lpstr>Multinomial Naive Bayes Classifier</vt:lpstr>
      <vt:lpstr>Applying Multinomial Naive Bayes Classifiers to Text Classification</vt:lpstr>
      <vt:lpstr>Problems with multiplying lots of probs</vt:lpstr>
      <vt:lpstr>We actually do everything in log space</vt:lpstr>
      <vt:lpstr>Text Classification and Naive Bayes</vt:lpstr>
      <vt:lpstr>Text Classification and Naïve Bayes</vt:lpstr>
      <vt:lpstr>Learning the Multinomial Naive Bayes Model</vt:lpstr>
      <vt:lpstr>Parameter estimation</vt:lpstr>
      <vt:lpstr>Problem with Maximum Likelihood</vt:lpstr>
      <vt:lpstr>Laplace (add-1) smoothing for Naïve Bayes</vt:lpstr>
      <vt:lpstr>Multinomial Naïve Bayes: Learning</vt:lpstr>
      <vt:lpstr>Unknown words</vt:lpstr>
      <vt:lpstr>Stop words</vt:lpstr>
      <vt:lpstr>Stop word elimination matters</vt:lpstr>
      <vt:lpstr>Text Classification and Naive Bayes</vt:lpstr>
      <vt:lpstr>Text Classification and Naive Bayes</vt:lpstr>
      <vt:lpstr>Let's do a worked sentiment example!</vt:lpstr>
      <vt:lpstr>A worked sentiment example with add-1 smoothing</vt:lpstr>
      <vt:lpstr>Optimizing for sentiment analysis</vt:lpstr>
      <vt:lpstr>Binary Multinomial Naïve Bayes: Learning</vt:lpstr>
      <vt:lpstr>Binary Multinomial Naive Bayes  on a test document d</vt:lpstr>
      <vt:lpstr>Binary multinominal naive Bayes</vt:lpstr>
      <vt:lpstr>Binary multinominal naive Bayes</vt:lpstr>
      <vt:lpstr>Binary multinominal naive Bayes</vt:lpstr>
      <vt:lpstr>Binary multinominal naive Bayes</vt:lpstr>
      <vt:lpstr>Text Classification and Naive Bayes</vt:lpstr>
      <vt:lpstr>Text Classification and Naive Bayes</vt:lpstr>
      <vt:lpstr>Sentiment Classification: Dealing with Negation</vt:lpstr>
      <vt:lpstr>Sentiment Classification: Dealing with Negation</vt:lpstr>
      <vt:lpstr>Sentiment Classification: Lexicons</vt:lpstr>
      <vt:lpstr>MPQA Subjectivity Cues Lexicon</vt:lpstr>
      <vt:lpstr>The General Inquirer</vt:lpstr>
      <vt:lpstr>Using Lexicons in Sentiment Classification</vt:lpstr>
      <vt:lpstr>Naive Bayes in Other tasks: Spam Filtering</vt:lpstr>
      <vt:lpstr>Naive Bayes in Language ID</vt:lpstr>
      <vt:lpstr>Summary: Naive Bayes is Not So Naive</vt:lpstr>
      <vt:lpstr>Text Classification and Naive Bayes</vt:lpstr>
      <vt:lpstr>Text Classification and Naïve Bayes</vt:lpstr>
      <vt:lpstr>Generative Model for Multinomial Naïve Bayes</vt:lpstr>
      <vt:lpstr>Naïve Bayes and Language Modeling</vt:lpstr>
      <vt:lpstr>Each class = a unigram language model</vt:lpstr>
      <vt:lpstr>Naïve Bayes as a Language Model</vt:lpstr>
      <vt:lpstr>Text Classification and Naïve Bayes</vt:lpstr>
      <vt:lpstr>Text Classification and Naïve Bayes</vt:lpstr>
      <vt:lpstr>Evaluation</vt:lpstr>
      <vt:lpstr>The 2-by-2 confusion matrix</vt:lpstr>
      <vt:lpstr>Evaluation: Accuracy</vt:lpstr>
      <vt:lpstr>Evaluation: Precision</vt:lpstr>
      <vt:lpstr>Evaluation: Recall</vt:lpstr>
      <vt:lpstr>Why Precision and recall</vt:lpstr>
      <vt:lpstr>A combined measure: F</vt:lpstr>
      <vt:lpstr>Development Test Sets ("Devsets") and Cross-validation</vt:lpstr>
      <vt:lpstr>Cross-validation: multiple splits</vt:lpstr>
      <vt:lpstr>Text Classification and Naive Bayes</vt:lpstr>
      <vt:lpstr>Text Classification and Naive Bayes</vt:lpstr>
      <vt:lpstr>Confusion Matrix for 3-class classification</vt:lpstr>
      <vt:lpstr>How to combine P/R from 3 classes to get one metric</vt:lpstr>
      <vt:lpstr>Macroaveraging and Microaveraging</vt:lpstr>
      <vt:lpstr>Text Classification and Naive Bayes</vt:lpstr>
      <vt:lpstr>Text Classification and Naive Bayes</vt:lpstr>
      <vt:lpstr>How do we know if one classifier is better than another?</vt:lpstr>
      <vt:lpstr>Statistical Hypothesis Testing</vt:lpstr>
      <vt:lpstr>Statistical Hypothesis Testing</vt:lpstr>
      <vt:lpstr>Statistical Hypothesis Testing</vt:lpstr>
      <vt:lpstr>Statistical Hypothesis Testing</vt:lpstr>
      <vt:lpstr>Text Classification and Naive Bayes</vt:lpstr>
      <vt:lpstr>Text Classification and Naive Bayes</vt:lpstr>
      <vt:lpstr>Bootstrap test</vt:lpstr>
      <vt:lpstr>Bootstrap example</vt:lpstr>
      <vt:lpstr>Bootstrap example</vt:lpstr>
      <vt:lpstr>Bootstrap example</vt:lpstr>
      <vt:lpstr>Bootstrap example</vt:lpstr>
      <vt:lpstr>Bootstrap example</vt:lpstr>
      <vt:lpstr>Paired bootstrap example</vt:lpstr>
      <vt:lpstr>Text Classification and Naive Bayes</vt:lpstr>
      <vt:lpstr>Text Classification and Naive Bayes</vt:lpstr>
      <vt:lpstr>Harms in sentiment classifiers</vt:lpstr>
      <vt:lpstr>Harms in toxicity classification</vt:lpstr>
      <vt:lpstr>What causes these harms?</vt:lpstr>
      <vt:lpstr>Model Cards</vt:lpstr>
      <vt:lpstr>Presentazione standard di PowerPoint</vt:lpstr>
      <vt:lpstr>Ranked retrieval</vt:lpstr>
      <vt:lpstr>Problem with Boolean search: feast or famine</vt:lpstr>
      <vt:lpstr>Ranked retrieval models</vt:lpstr>
      <vt:lpstr>Feast or famine: not a problem in ranked retrieval</vt:lpstr>
      <vt:lpstr>Scoring as the basis of ranked retrieval</vt:lpstr>
      <vt:lpstr>Query-document matching scores</vt:lpstr>
      <vt:lpstr>Presentazione standard di PowerPoint</vt:lpstr>
      <vt:lpstr>Presentazione standard di PowerPoint</vt:lpstr>
      <vt:lpstr>Take 1: Jaccard coefficient</vt:lpstr>
      <vt:lpstr>Jaccard coefficient: Scoring example</vt:lpstr>
      <vt:lpstr>Issues with Jaccard for scoring</vt:lpstr>
      <vt:lpstr>Presentazione standard di PowerPoint</vt:lpstr>
      <vt:lpstr>Presentazione standard di PowerPoint</vt:lpstr>
      <vt:lpstr>Recall: Binary term-document incidence matrix</vt:lpstr>
      <vt:lpstr>Term-document count matrices</vt:lpstr>
      <vt:lpstr>Term-document count matrices</vt:lpstr>
      <vt:lpstr>Bag of words model</vt:lpstr>
      <vt:lpstr>Term frequency tf</vt:lpstr>
      <vt:lpstr>Log-frequency weighting</vt:lpstr>
      <vt:lpstr>Log-frequency weighting</vt:lpstr>
      <vt:lpstr>Presentazione standard di PowerPoint</vt:lpstr>
      <vt:lpstr>Presentazione standard di PowerPoint</vt:lpstr>
      <vt:lpstr>Document frequency</vt:lpstr>
      <vt:lpstr>Document frequency, continued</vt:lpstr>
      <vt:lpstr>idf weight</vt:lpstr>
      <vt:lpstr>idf example, suppose N = 1 million</vt:lpstr>
      <vt:lpstr>Effect of idf on ranking</vt:lpstr>
      <vt:lpstr>Effect of idf on ranking</vt:lpstr>
      <vt:lpstr>Collection vs. Document frequency</vt:lpstr>
      <vt:lpstr>Presentazione standard di PowerPoint</vt:lpstr>
      <vt:lpstr>Presentazione standard di PowerPoint</vt:lpstr>
      <vt:lpstr>tf-idf weighting</vt:lpstr>
      <vt:lpstr>Final ranking of documents for a query</vt:lpstr>
      <vt:lpstr>Binary → count → weight matrix</vt:lpstr>
      <vt:lpstr>Presentazione standard di PowerPoint</vt:lpstr>
      <vt:lpstr>Presentazione standard di PowerPoint</vt:lpstr>
      <vt:lpstr>Documents as vectors</vt:lpstr>
      <vt:lpstr>Queries as vectors</vt:lpstr>
      <vt:lpstr>Formalizing vector space proximity</vt:lpstr>
      <vt:lpstr>Why distance is a bad idea</vt:lpstr>
      <vt:lpstr>Use angle instead of distance</vt:lpstr>
      <vt:lpstr>From angles to cosines</vt:lpstr>
      <vt:lpstr>From angles to cosines</vt:lpstr>
      <vt:lpstr>Length normalization</vt:lpstr>
      <vt:lpstr>cosine(query,document)</vt:lpstr>
      <vt:lpstr>Cosine for length-normalized vectors</vt:lpstr>
      <vt:lpstr>Cosine similarity illustrated</vt:lpstr>
      <vt:lpstr>Cosine similarity amongst 3 documents</vt:lpstr>
      <vt:lpstr>3 documents example contd.</vt:lpstr>
      <vt:lpstr>Presentazione standard di PowerPoint</vt:lpstr>
      <vt:lpstr>Presentazione standard di PowerPoint</vt:lpstr>
      <vt:lpstr>tf-idf weighting has many variants</vt:lpstr>
      <vt:lpstr>tf-idf weighting has many variants</vt:lpstr>
      <vt:lpstr>Weighting may differ in queries vs documents</vt:lpstr>
      <vt:lpstr>tf-idf example: lnc.ltc</vt:lpstr>
      <vt:lpstr>Computing cosine scores</vt:lpstr>
      <vt:lpstr>Summary – vector space ranking</vt:lpstr>
      <vt:lpstr>Presentazione standard di PowerPoint</vt:lpstr>
      <vt:lpstr>Presentazione standard di PowerPoint</vt:lpstr>
      <vt:lpstr>Measures for a search engine</vt:lpstr>
      <vt:lpstr>Measures for a search engine</vt:lpstr>
      <vt:lpstr>Evaluating an IR system</vt:lpstr>
      <vt:lpstr>Evaluating ranked results</vt:lpstr>
      <vt:lpstr>Recall/Precision </vt:lpstr>
      <vt:lpstr>Two current evaluation measures…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Classification and Naive Bayes</dc:title>
  <dc:subject>Speech and Language Processing</dc:subject>
  <dc:creator>Dan Jurafsky</dc:creator>
  <cp:keywords/>
  <dc:description/>
  <cp:lastModifiedBy>Matteo Cristani</cp:lastModifiedBy>
  <cp:revision>294</cp:revision>
  <cp:lastPrinted>2021-03-28T22:22:47Z</cp:lastPrinted>
  <dcterms:created xsi:type="dcterms:W3CDTF">2010-04-19T15:31:24Z</dcterms:created>
  <dcterms:modified xsi:type="dcterms:W3CDTF">2025-08-20T06:43:17Z</dcterms:modified>
  <cp:category/>
</cp:coreProperties>
</file>